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6578851-4F89-40A4-BF52-19234BA3818D}">
          <p14:sldIdLst>
            <p14:sldId id="32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Abschnitt ohne Titel" id="{51DA3AD6-9F45-48B3-A8BE-B58333C8E10C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40E68-6CDA-4E7A-8CCB-FD3B92968272}" type="doc">
      <dgm:prSet loTypeId="urn:microsoft.com/office/officeart/2005/8/layout/default#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E77DB55E-8EC8-4C04-B0DF-4E9B3190D584}">
      <dgm:prSet phldrT="[Text]"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Ungewissheit</a:t>
          </a:r>
        </a:p>
      </dgm:t>
    </dgm:pt>
    <dgm:pt modelId="{931C8FAD-07B5-4E28-8456-4DFE520A0EB2}" type="parTrans" cxnId="{090579A5-EAC5-4C3B-9D90-2EA0562080CB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E5899EB0-E1C7-418E-8558-86B931135522}" type="sibTrans" cxnId="{090579A5-EAC5-4C3B-9D90-2EA0562080CB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92A504AE-E681-43E7-810E-098142436395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Missverständnis</a:t>
          </a:r>
        </a:p>
      </dgm:t>
    </dgm:pt>
    <dgm:pt modelId="{95A0BA05-BAA9-4723-B906-32C61FF3736C}" type="parTrans" cxnId="{4DE74479-6538-4357-9D27-FE7A549B2FA2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BCFD4FDF-E016-443C-A650-C12FB398899A}" type="sibTrans" cxnId="{4DE74479-6538-4357-9D27-FE7A549B2FA2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F2FFFAB1-7E6E-426E-8199-9365ED9A261E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Unbekanntes</a:t>
          </a:r>
        </a:p>
      </dgm:t>
    </dgm:pt>
    <dgm:pt modelId="{51025E9D-2759-4ED2-952C-77CDD2ADD49B}" type="parTrans" cxnId="{49074526-23F3-43F6-98ED-7D6EDA28C3CC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317F25EA-2383-4B99-B40D-17EA82A80057}" type="sibTrans" cxnId="{49074526-23F3-43F6-98ED-7D6EDA28C3CC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FFCB4B24-9718-431A-A57A-2146025EF2BB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Misserfolg</a:t>
          </a:r>
        </a:p>
      </dgm:t>
    </dgm:pt>
    <dgm:pt modelId="{38EE5836-98E1-42E8-A661-C9AC177D2339}" type="parTrans" cxnId="{EE5776C7-E5FF-4F14-ABB7-C070D3184DF1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34B5CC4A-7F34-4E57-B2AA-99882BAC829B}" type="sibTrans" cxnId="{EE5776C7-E5FF-4F14-ABB7-C070D3184DF1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40A87F1D-3B6A-4BA3-99E2-8E86B9D35C10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Angst</a:t>
          </a:r>
        </a:p>
      </dgm:t>
    </dgm:pt>
    <dgm:pt modelId="{6A848A02-6841-4CF0-A464-125977947FB2}" type="parTrans" cxnId="{D3DAE88F-5814-44AA-B831-3A0E68DC70FF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8BF6E57C-8865-471F-B8A9-ED05C8C8645A}" type="sibTrans" cxnId="{D3DAE88F-5814-44AA-B831-3A0E68DC70FF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27577805-DFD6-4881-91F8-32E6EADF36C1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Mangelndes Wohlbefinden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(Schmerz,Durst,Hunger)</a:t>
          </a:r>
        </a:p>
      </dgm:t>
    </dgm:pt>
    <dgm:pt modelId="{B92BC14F-0861-4309-9B98-AA1F69D97D9A}" type="parTrans" cxnId="{E6305022-E8B2-4791-9C70-953282A59C39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62B87EC0-55B6-4ED7-879A-307D446EA885}" type="sibTrans" cxnId="{E6305022-E8B2-4791-9C70-953282A59C39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4FDD5A9F-323A-47DD-AB5A-AE63A51A3E36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Kälte / Hitze</a:t>
          </a:r>
        </a:p>
      </dgm:t>
    </dgm:pt>
    <dgm:pt modelId="{9EF3FF6D-CAFE-473C-BF3C-EDEA4CA621DE}" type="parTrans" cxnId="{7607B10B-5D82-4D18-940B-C921C8595CB8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DA297ACA-7F62-449C-A634-7B80DAC7A96E}" type="sibTrans" cxnId="{7607B10B-5D82-4D18-940B-C921C8595CB8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33CEBB27-617B-418C-BDF1-47C5A5470080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sz="2000" b="0" dirty="0">
              <a:solidFill>
                <a:schemeClr val="tx1"/>
              </a:solidFill>
              <a:latin typeface="Arial"/>
              <a:cs typeface="Arial"/>
            </a:rPr>
            <a:t>Infektionskrankheiten</a:t>
          </a:r>
        </a:p>
      </dgm:t>
    </dgm:pt>
    <dgm:pt modelId="{5824C046-E292-4EA1-A319-747DD9A38D6D}" type="parTrans" cxnId="{C0E4A434-2E38-4DB4-9CE2-30D3BED420E5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09D5B27C-64F8-476C-9BCA-6615BA12F509}" type="sibTrans" cxnId="{C0E4A434-2E38-4DB4-9CE2-30D3BED420E5}">
      <dgm:prSet/>
      <dgm:spPr/>
      <dgm:t>
        <a:bodyPr/>
        <a:lstStyle/>
        <a:p>
          <a:endParaRPr lang="de-DE" sz="20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A8EA1EF5-1B3B-498B-8E85-3505EAFFF246}" type="pres">
      <dgm:prSet presAssocID="{B1C40E68-6CDA-4E7A-8CCB-FD3B929682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72C42A9-F247-4E20-94A8-97F3E6DCC00C}" type="pres">
      <dgm:prSet presAssocID="{E77DB55E-8EC8-4C04-B0DF-4E9B3190D5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A7F33A-CF43-45D7-B37B-FB3CF4A3E44F}" type="pres">
      <dgm:prSet presAssocID="{E5899EB0-E1C7-418E-8558-86B931135522}" presName="sibTrans" presStyleCnt="0"/>
      <dgm:spPr/>
    </dgm:pt>
    <dgm:pt modelId="{E1027101-E5DA-49E7-BF44-12E3E1AA6518}" type="pres">
      <dgm:prSet presAssocID="{92A504AE-E681-43E7-810E-098142436395}" presName="node" presStyleLbl="node1" presStyleIdx="1" presStyleCnt="8" custScaleX="1186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F8CAE0-97A3-44BF-80AD-D8F4B9274849}" type="pres">
      <dgm:prSet presAssocID="{BCFD4FDF-E016-443C-A650-C12FB398899A}" presName="sibTrans" presStyleCnt="0"/>
      <dgm:spPr/>
    </dgm:pt>
    <dgm:pt modelId="{247741E4-8CFF-462A-84E4-F5E508D7F2CB}" type="pres">
      <dgm:prSet presAssocID="{F2FFFAB1-7E6E-426E-8199-9365ED9A261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BD70F-9EC0-4D8D-B8E2-FCFAFE52E14F}" type="pres">
      <dgm:prSet presAssocID="{317F25EA-2383-4B99-B40D-17EA82A80057}" presName="sibTrans" presStyleCnt="0"/>
      <dgm:spPr/>
    </dgm:pt>
    <dgm:pt modelId="{23A4F9D8-13B1-47E4-9343-9692F31E09D0}" type="pres">
      <dgm:prSet presAssocID="{FFCB4B24-9718-431A-A57A-2146025EF2B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4AD867-C97C-4720-9E57-3CCA65D63B99}" type="pres">
      <dgm:prSet presAssocID="{34B5CC4A-7F34-4E57-B2AA-99882BAC829B}" presName="sibTrans" presStyleCnt="0"/>
      <dgm:spPr/>
    </dgm:pt>
    <dgm:pt modelId="{C4DAB24D-D3F2-47B1-96BD-FAA872E247A4}" type="pres">
      <dgm:prSet presAssocID="{40A87F1D-3B6A-4BA3-99E2-8E86B9D35C1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D7C5B4-99C1-4F15-9E83-5A64DD944D44}" type="pres">
      <dgm:prSet presAssocID="{8BF6E57C-8865-471F-B8A9-ED05C8C8645A}" presName="sibTrans" presStyleCnt="0"/>
      <dgm:spPr/>
    </dgm:pt>
    <dgm:pt modelId="{269A8E0F-EB66-40AC-ACA3-14DA7B8AD6E6}" type="pres">
      <dgm:prSet presAssocID="{27577805-DFD6-4881-91F8-32E6EADF36C1}" presName="node" presStyleLbl="node1" presStyleIdx="5" presStyleCnt="8" custScaleX="1619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7B71FA-90F6-42EB-BE40-6B1B853713CC}" type="pres">
      <dgm:prSet presAssocID="{62B87EC0-55B6-4ED7-879A-307D446EA885}" presName="sibTrans" presStyleCnt="0"/>
      <dgm:spPr/>
    </dgm:pt>
    <dgm:pt modelId="{4D0A5B22-4F00-4CCE-853F-74F0ABFBB6B7}" type="pres">
      <dgm:prSet presAssocID="{4FDD5A9F-323A-47DD-AB5A-AE63A51A3E3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B8D10D-C541-450E-901B-AB4686F95A64}" type="pres">
      <dgm:prSet presAssocID="{DA297ACA-7F62-449C-A634-7B80DAC7A96E}" presName="sibTrans" presStyleCnt="0"/>
      <dgm:spPr/>
    </dgm:pt>
    <dgm:pt modelId="{5BBFAFB0-1F82-4558-9A83-53093033ADFF}" type="pres">
      <dgm:prSet presAssocID="{33CEBB27-617B-418C-BDF1-47C5A5470080}" presName="node" presStyleLbl="node1" presStyleIdx="7" presStyleCnt="8" custScaleX="1714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0579A5-EAC5-4C3B-9D90-2EA0562080CB}" srcId="{B1C40E68-6CDA-4E7A-8CCB-FD3B92968272}" destId="{E77DB55E-8EC8-4C04-B0DF-4E9B3190D584}" srcOrd="0" destOrd="0" parTransId="{931C8FAD-07B5-4E28-8456-4DFE520A0EB2}" sibTransId="{E5899EB0-E1C7-418E-8558-86B931135522}"/>
    <dgm:cxn modelId="{9B6BB030-D46B-44C3-8035-B3D23F330A9A}" type="presOf" srcId="{27577805-DFD6-4881-91F8-32E6EADF36C1}" destId="{269A8E0F-EB66-40AC-ACA3-14DA7B8AD6E6}" srcOrd="0" destOrd="0" presId="urn:microsoft.com/office/officeart/2005/8/layout/default#1"/>
    <dgm:cxn modelId="{C0E4A434-2E38-4DB4-9CE2-30D3BED420E5}" srcId="{B1C40E68-6CDA-4E7A-8CCB-FD3B92968272}" destId="{33CEBB27-617B-418C-BDF1-47C5A5470080}" srcOrd="7" destOrd="0" parTransId="{5824C046-E292-4EA1-A319-747DD9A38D6D}" sibTransId="{09D5B27C-64F8-476C-9BCA-6615BA12F509}"/>
    <dgm:cxn modelId="{4414D4F9-83DD-4A05-9816-195B173CDA5C}" type="presOf" srcId="{33CEBB27-617B-418C-BDF1-47C5A5470080}" destId="{5BBFAFB0-1F82-4558-9A83-53093033ADFF}" srcOrd="0" destOrd="0" presId="urn:microsoft.com/office/officeart/2005/8/layout/default#1"/>
    <dgm:cxn modelId="{99D7B8B5-A8D1-4E8F-AC2F-FDA1B6DB7FC2}" type="presOf" srcId="{F2FFFAB1-7E6E-426E-8199-9365ED9A261E}" destId="{247741E4-8CFF-462A-84E4-F5E508D7F2CB}" srcOrd="0" destOrd="0" presId="urn:microsoft.com/office/officeart/2005/8/layout/default#1"/>
    <dgm:cxn modelId="{B57D6C11-12A7-4A83-BEEA-9E6131B6EDB7}" type="presOf" srcId="{40A87F1D-3B6A-4BA3-99E2-8E86B9D35C10}" destId="{C4DAB24D-D3F2-47B1-96BD-FAA872E247A4}" srcOrd="0" destOrd="0" presId="urn:microsoft.com/office/officeart/2005/8/layout/default#1"/>
    <dgm:cxn modelId="{E2BE149E-C9A6-4569-B570-148EBDE7A7E1}" type="presOf" srcId="{B1C40E68-6CDA-4E7A-8CCB-FD3B92968272}" destId="{A8EA1EF5-1B3B-498B-8E85-3505EAFFF246}" srcOrd="0" destOrd="0" presId="urn:microsoft.com/office/officeart/2005/8/layout/default#1"/>
    <dgm:cxn modelId="{D3DAE88F-5814-44AA-B831-3A0E68DC70FF}" srcId="{B1C40E68-6CDA-4E7A-8CCB-FD3B92968272}" destId="{40A87F1D-3B6A-4BA3-99E2-8E86B9D35C10}" srcOrd="4" destOrd="0" parTransId="{6A848A02-6841-4CF0-A464-125977947FB2}" sibTransId="{8BF6E57C-8865-471F-B8A9-ED05C8C8645A}"/>
    <dgm:cxn modelId="{32C1CF6D-D835-4D40-BC8F-BA1A828FCD4E}" type="presOf" srcId="{4FDD5A9F-323A-47DD-AB5A-AE63A51A3E36}" destId="{4D0A5B22-4F00-4CCE-853F-74F0ABFBB6B7}" srcOrd="0" destOrd="0" presId="urn:microsoft.com/office/officeart/2005/8/layout/default#1"/>
    <dgm:cxn modelId="{7607B10B-5D82-4D18-940B-C921C8595CB8}" srcId="{B1C40E68-6CDA-4E7A-8CCB-FD3B92968272}" destId="{4FDD5A9F-323A-47DD-AB5A-AE63A51A3E36}" srcOrd="6" destOrd="0" parTransId="{9EF3FF6D-CAFE-473C-BF3C-EDEA4CA621DE}" sibTransId="{DA297ACA-7F62-449C-A634-7B80DAC7A96E}"/>
    <dgm:cxn modelId="{72CE1C59-9680-4DEA-9859-691B07835BCE}" type="presOf" srcId="{FFCB4B24-9718-431A-A57A-2146025EF2BB}" destId="{23A4F9D8-13B1-47E4-9343-9692F31E09D0}" srcOrd="0" destOrd="0" presId="urn:microsoft.com/office/officeart/2005/8/layout/default#1"/>
    <dgm:cxn modelId="{E6305022-E8B2-4791-9C70-953282A59C39}" srcId="{B1C40E68-6CDA-4E7A-8CCB-FD3B92968272}" destId="{27577805-DFD6-4881-91F8-32E6EADF36C1}" srcOrd="5" destOrd="0" parTransId="{B92BC14F-0861-4309-9B98-AA1F69D97D9A}" sibTransId="{62B87EC0-55B6-4ED7-879A-307D446EA885}"/>
    <dgm:cxn modelId="{49074526-23F3-43F6-98ED-7D6EDA28C3CC}" srcId="{B1C40E68-6CDA-4E7A-8CCB-FD3B92968272}" destId="{F2FFFAB1-7E6E-426E-8199-9365ED9A261E}" srcOrd="2" destOrd="0" parTransId="{51025E9D-2759-4ED2-952C-77CDD2ADD49B}" sibTransId="{317F25EA-2383-4B99-B40D-17EA82A80057}"/>
    <dgm:cxn modelId="{4DE74479-6538-4357-9D27-FE7A549B2FA2}" srcId="{B1C40E68-6CDA-4E7A-8CCB-FD3B92968272}" destId="{92A504AE-E681-43E7-810E-098142436395}" srcOrd="1" destOrd="0" parTransId="{95A0BA05-BAA9-4723-B906-32C61FF3736C}" sibTransId="{BCFD4FDF-E016-443C-A650-C12FB398899A}"/>
    <dgm:cxn modelId="{2B6B3E7B-C50F-47C0-A126-4FF8AC8FB488}" type="presOf" srcId="{92A504AE-E681-43E7-810E-098142436395}" destId="{E1027101-E5DA-49E7-BF44-12E3E1AA6518}" srcOrd="0" destOrd="0" presId="urn:microsoft.com/office/officeart/2005/8/layout/default#1"/>
    <dgm:cxn modelId="{39BBE1F2-448F-4167-A70C-CEA0AF1A57CF}" type="presOf" srcId="{E77DB55E-8EC8-4C04-B0DF-4E9B3190D584}" destId="{272C42A9-F247-4E20-94A8-97F3E6DCC00C}" srcOrd="0" destOrd="0" presId="urn:microsoft.com/office/officeart/2005/8/layout/default#1"/>
    <dgm:cxn modelId="{EE5776C7-E5FF-4F14-ABB7-C070D3184DF1}" srcId="{B1C40E68-6CDA-4E7A-8CCB-FD3B92968272}" destId="{FFCB4B24-9718-431A-A57A-2146025EF2BB}" srcOrd="3" destOrd="0" parTransId="{38EE5836-98E1-42E8-A661-C9AC177D2339}" sibTransId="{34B5CC4A-7F34-4E57-B2AA-99882BAC829B}"/>
    <dgm:cxn modelId="{7396F690-CEB1-4DDE-BEB5-AFB09A9BFE17}" type="presParOf" srcId="{A8EA1EF5-1B3B-498B-8E85-3505EAFFF246}" destId="{272C42A9-F247-4E20-94A8-97F3E6DCC00C}" srcOrd="0" destOrd="0" presId="urn:microsoft.com/office/officeart/2005/8/layout/default#1"/>
    <dgm:cxn modelId="{80248379-68C3-4D58-8BBB-F0D5FEE1E093}" type="presParOf" srcId="{A8EA1EF5-1B3B-498B-8E85-3505EAFFF246}" destId="{5EA7F33A-CF43-45D7-B37B-FB3CF4A3E44F}" srcOrd="1" destOrd="0" presId="urn:microsoft.com/office/officeart/2005/8/layout/default#1"/>
    <dgm:cxn modelId="{2977E8ED-6F9D-45AC-8B33-2B050B822F36}" type="presParOf" srcId="{A8EA1EF5-1B3B-498B-8E85-3505EAFFF246}" destId="{E1027101-E5DA-49E7-BF44-12E3E1AA6518}" srcOrd="2" destOrd="0" presId="urn:microsoft.com/office/officeart/2005/8/layout/default#1"/>
    <dgm:cxn modelId="{3ADE4386-AD30-4A0C-9B6E-89C6CF4F76CD}" type="presParOf" srcId="{A8EA1EF5-1B3B-498B-8E85-3505EAFFF246}" destId="{7AF8CAE0-97A3-44BF-80AD-D8F4B9274849}" srcOrd="3" destOrd="0" presId="urn:microsoft.com/office/officeart/2005/8/layout/default#1"/>
    <dgm:cxn modelId="{DD14919F-AB40-40B0-A641-6F83CA11ED0C}" type="presParOf" srcId="{A8EA1EF5-1B3B-498B-8E85-3505EAFFF246}" destId="{247741E4-8CFF-462A-84E4-F5E508D7F2CB}" srcOrd="4" destOrd="0" presId="urn:microsoft.com/office/officeart/2005/8/layout/default#1"/>
    <dgm:cxn modelId="{2F4482DD-DA99-485A-80A0-958FE3D06BC0}" type="presParOf" srcId="{A8EA1EF5-1B3B-498B-8E85-3505EAFFF246}" destId="{EDABD70F-9EC0-4D8D-B8E2-FCFAFE52E14F}" srcOrd="5" destOrd="0" presId="urn:microsoft.com/office/officeart/2005/8/layout/default#1"/>
    <dgm:cxn modelId="{6BCD19C2-129F-4416-AD9C-3A224F2B6CD2}" type="presParOf" srcId="{A8EA1EF5-1B3B-498B-8E85-3505EAFFF246}" destId="{23A4F9D8-13B1-47E4-9343-9692F31E09D0}" srcOrd="6" destOrd="0" presId="urn:microsoft.com/office/officeart/2005/8/layout/default#1"/>
    <dgm:cxn modelId="{6A7FD734-89C0-41D4-A474-AC0E6DDDED60}" type="presParOf" srcId="{A8EA1EF5-1B3B-498B-8E85-3505EAFFF246}" destId="{A14AD867-C97C-4720-9E57-3CCA65D63B99}" srcOrd="7" destOrd="0" presId="urn:microsoft.com/office/officeart/2005/8/layout/default#1"/>
    <dgm:cxn modelId="{535F4608-2A76-402C-9BCC-F3CF413D55F3}" type="presParOf" srcId="{A8EA1EF5-1B3B-498B-8E85-3505EAFFF246}" destId="{C4DAB24D-D3F2-47B1-96BD-FAA872E247A4}" srcOrd="8" destOrd="0" presId="urn:microsoft.com/office/officeart/2005/8/layout/default#1"/>
    <dgm:cxn modelId="{C0510715-C801-4C23-B299-CC9D787FBE14}" type="presParOf" srcId="{A8EA1EF5-1B3B-498B-8E85-3505EAFFF246}" destId="{60D7C5B4-99C1-4F15-9E83-5A64DD944D44}" srcOrd="9" destOrd="0" presId="urn:microsoft.com/office/officeart/2005/8/layout/default#1"/>
    <dgm:cxn modelId="{EBF02899-CF3E-442B-926F-042F6B58A975}" type="presParOf" srcId="{A8EA1EF5-1B3B-498B-8E85-3505EAFFF246}" destId="{269A8E0F-EB66-40AC-ACA3-14DA7B8AD6E6}" srcOrd="10" destOrd="0" presId="urn:microsoft.com/office/officeart/2005/8/layout/default#1"/>
    <dgm:cxn modelId="{ECB44828-34ED-47C4-87D4-F9E7EB2E7A39}" type="presParOf" srcId="{A8EA1EF5-1B3B-498B-8E85-3505EAFFF246}" destId="{F57B71FA-90F6-42EB-BE40-6B1B853713CC}" srcOrd="11" destOrd="0" presId="urn:microsoft.com/office/officeart/2005/8/layout/default#1"/>
    <dgm:cxn modelId="{0E5B6AB8-E059-4BD4-AE38-28648DB21157}" type="presParOf" srcId="{A8EA1EF5-1B3B-498B-8E85-3505EAFFF246}" destId="{4D0A5B22-4F00-4CCE-853F-74F0ABFBB6B7}" srcOrd="12" destOrd="0" presId="urn:microsoft.com/office/officeart/2005/8/layout/default#1"/>
    <dgm:cxn modelId="{3C26E370-99CC-4CEC-A673-A3CC6652D530}" type="presParOf" srcId="{A8EA1EF5-1B3B-498B-8E85-3505EAFFF246}" destId="{41B8D10D-C541-450E-901B-AB4686F95A64}" srcOrd="13" destOrd="0" presId="urn:microsoft.com/office/officeart/2005/8/layout/default#1"/>
    <dgm:cxn modelId="{C2489CBD-029A-4234-A5EC-82CC4F55B8C1}" type="presParOf" srcId="{A8EA1EF5-1B3B-498B-8E85-3505EAFFF246}" destId="{5BBFAFB0-1F82-4558-9A83-53093033ADFF}" srcOrd="1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E207B-C037-43EC-AC7D-464D24C3B9F8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9EF355-2DC9-45FB-B4EE-1A96AE2ACBA8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Zurückziehen der Ohren und Gesichtsmuskulatur</a:t>
          </a:r>
        </a:p>
      </dgm:t>
    </dgm:pt>
    <dgm:pt modelId="{95A2A071-06B1-47CB-8AB2-52EE21F6F537}" type="parTrans" cxnId="{17109EC8-27E8-46B8-8042-736BC76E7F4B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B330C8C1-6EA5-4A31-B063-65386484489B}" type="sibTrans" cxnId="{17109EC8-27E8-46B8-8042-736BC76E7F4B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B4D8B0AE-6AE9-467E-881A-EE569CBB3C02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Einknicken in den Gliedmaßen</a:t>
          </a:r>
        </a:p>
      </dgm:t>
    </dgm:pt>
    <dgm:pt modelId="{7B9EE493-D794-4492-A2A1-F7834521D21F}" type="parTrans" cxnId="{6F8AFB9E-EB73-437A-B258-1A9043049EF6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6E794108-1931-4601-AC52-085B89B18000}" type="sibTrans" cxnId="{6F8AFB9E-EB73-437A-B258-1A9043049EF6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E74C61A5-F2FE-419B-BAD1-F8131154AAC3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Einziehen der Rute</a:t>
          </a:r>
        </a:p>
      </dgm:t>
    </dgm:pt>
    <dgm:pt modelId="{56D60620-100F-4C94-A835-DBCFA80C8B17}" type="parTrans" cxnId="{F7494C12-05A3-465F-8753-7C3E5FCCFEAA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9194C836-A47D-48C2-AA56-4287789DBF8B}" type="sibTrans" cxnId="{F7494C12-05A3-465F-8753-7C3E5FCCFEAA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95F7B154-509B-4F0F-81A3-E1EDB085E1FC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Vermeiden von Situationen</a:t>
          </a:r>
        </a:p>
      </dgm:t>
    </dgm:pt>
    <dgm:pt modelId="{454FA420-BFA8-4566-A6FC-6C74C46F6954}" type="parTrans" cxnId="{A086851D-3A93-4516-923A-38624AE30625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2272ADAA-D284-4381-8FC3-CDF8026DDE04}" type="sibTrans" cxnId="{A086851D-3A93-4516-923A-38624AE30625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E6A19E20-0EBC-48B4-98E1-7FFEAA7F3306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Hoher Erregungszustand</a:t>
          </a:r>
        </a:p>
      </dgm:t>
    </dgm:pt>
    <dgm:pt modelId="{04DA92EA-7C32-42FB-B90F-BD875D2C4783}" type="parTrans" cxnId="{95FF6B5D-BC3F-411D-B0D4-7CD078ECB1E9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B7B89200-BE35-4090-9852-781E0FF75F59}" type="sibTrans" cxnId="{95FF6B5D-BC3F-411D-B0D4-7CD078ECB1E9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3039DC27-ED45-4FC5-994E-A4C1FE8998A7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Beschwichtigung</a:t>
          </a:r>
        </a:p>
      </dgm:t>
    </dgm:pt>
    <dgm:pt modelId="{AE52EBCF-4968-4B79-9D44-85AE77F88D20}" type="parTrans" cxnId="{F92C2727-F2C6-4F09-992A-7257984A7336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5E630603-CFDE-4943-8B52-6A339E9049EA}" type="sibTrans" cxnId="{F92C2727-F2C6-4F09-992A-7257984A7336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988533D9-77ED-40A1-A091-718D9C71FFC5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Ruhelosigkeit</a:t>
          </a:r>
        </a:p>
      </dgm:t>
    </dgm:pt>
    <dgm:pt modelId="{75B7C952-CC9A-42D3-864E-2E3B3D5AB7C2}" type="parTrans" cxnId="{FA5B42D6-2B46-467B-9B18-228A75AD77DF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2D5695E8-3007-4C2D-92FC-FA02C4B8DDD6}" type="sibTrans" cxnId="{FA5B42D6-2B46-467B-9B18-228A75AD77DF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075D3F2D-90F8-4C94-A9D6-7F4570E8194C}">
      <dgm:prSet custT="1"/>
      <dgm:spPr>
        <a:noFill/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de-DE" sz="2400" b="0" dirty="0">
              <a:solidFill>
                <a:schemeClr val="tx1"/>
              </a:solidFill>
              <a:latin typeface="Arial"/>
              <a:cs typeface="Arial"/>
            </a:rPr>
            <a:t>Erkrankungen</a:t>
          </a:r>
        </a:p>
      </dgm:t>
    </dgm:pt>
    <dgm:pt modelId="{6F8201F7-D870-472B-9B59-B5637866D0BC}" type="parTrans" cxnId="{6189A5DD-22BF-4F75-B49C-F03AE17E1DF3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E6DE9B37-E3CE-4002-B0A5-09E7430654B1}" type="sibTrans" cxnId="{6189A5DD-22BF-4F75-B49C-F03AE17E1DF3}">
      <dgm:prSet/>
      <dgm:spPr/>
      <dgm:t>
        <a:bodyPr/>
        <a:lstStyle/>
        <a:p>
          <a:endParaRPr lang="de-DE" sz="2400">
            <a:solidFill>
              <a:schemeClr val="tx1"/>
            </a:solidFill>
            <a:latin typeface="Book Antiqua"/>
            <a:cs typeface="Book Antiqua"/>
          </a:endParaRPr>
        </a:p>
      </dgm:t>
    </dgm:pt>
    <dgm:pt modelId="{FD2C3616-6B0E-4D13-A99F-F14182F6ECD7}" type="pres">
      <dgm:prSet presAssocID="{D04E207B-C037-43EC-AC7D-464D24C3B9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89D494-702D-4165-AE45-58978F3DBAA0}" type="pres">
      <dgm:prSet presAssocID="{2D9EF355-2DC9-45FB-B4EE-1A96AE2ACBA8}" presName="node" presStyleLbl="node1" presStyleIdx="0" presStyleCnt="8" custScaleX="1309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1DF5E2-6D23-4BCA-97A9-CFD048DA1212}" type="pres">
      <dgm:prSet presAssocID="{B330C8C1-6EA5-4A31-B063-65386484489B}" presName="sibTrans" presStyleCnt="0"/>
      <dgm:spPr/>
    </dgm:pt>
    <dgm:pt modelId="{AB60FEBC-116F-46D7-BCAF-EEEF0E0AB371}" type="pres">
      <dgm:prSet presAssocID="{B4D8B0AE-6AE9-467E-881A-EE569CBB3C0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49CFBA-9FFF-4956-8F4B-5304A78BCA81}" type="pres">
      <dgm:prSet presAssocID="{6E794108-1931-4601-AC52-085B89B18000}" presName="sibTrans" presStyleCnt="0"/>
      <dgm:spPr/>
    </dgm:pt>
    <dgm:pt modelId="{D05C28E1-F280-4754-A0D4-9FD79D3596B5}" type="pres">
      <dgm:prSet presAssocID="{E74C61A5-F2FE-419B-BAD1-F8131154AAC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253D07-55FC-48BF-BF04-CD749FD9511E}" type="pres">
      <dgm:prSet presAssocID="{9194C836-A47D-48C2-AA56-4287789DBF8B}" presName="sibTrans" presStyleCnt="0"/>
      <dgm:spPr/>
    </dgm:pt>
    <dgm:pt modelId="{5549FAF4-28B3-4A75-AF56-2FD9E47160EF}" type="pres">
      <dgm:prSet presAssocID="{95F7B154-509B-4F0F-81A3-E1EDB085E1F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00A957-9339-440E-9B1F-70252BD89778}" type="pres">
      <dgm:prSet presAssocID="{2272ADAA-D284-4381-8FC3-CDF8026DDE04}" presName="sibTrans" presStyleCnt="0"/>
      <dgm:spPr/>
    </dgm:pt>
    <dgm:pt modelId="{5DFDF199-5D21-43BE-8CC8-36B900BB76B1}" type="pres">
      <dgm:prSet presAssocID="{E6A19E20-0EBC-48B4-98E1-7FFEAA7F3306}" presName="node" presStyleLbl="node1" presStyleIdx="4" presStyleCnt="8" custScaleX="122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3BE776-17BA-4950-A85B-9850B1E25D53}" type="pres">
      <dgm:prSet presAssocID="{B7B89200-BE35-4090-9852-781E0FF75F59}" presName="sibTrans" presStyleCnt="0"/>
      <dgm:spPr/>
    </dgm:pt>
    <dgm:pt modelId="{E10F4257-BA77-46B6-BEE6-CE00E52E38F2}" type="pres">
      <dgm:prSet presAssocID="{3039DC27-ED45-4FC5-994E-A4C1FE8998A7}" presName="node" presStyleLbl="node1" presStyleIdx="5" presStyleCnt="8" custScaleX="12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B9EB84-88BC-42CC-92C9-0342C4A1353F}" type="pres">
      <dgm:prSet presAssocID="{5E630603-CFDE-4943-8B52-6A339E9049EA}" presName="sibTrans" presStyleCnt="0"/>
      <dgm:spPr/>
    </dgm:pt>
    <dgm:pt modelId="{5DB0CE11-94C1-4548-ABDA-6A3054259941}" type="pres">
      <dgm:prSet presAssocID="{988533D9-77ED-40A1-A091-718D9C71FFC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AC4CF4-A6D8-4EB9-850C-2A748B0D9565}" type="pres">
      <dgm:prSet presAssocID="{2D5695E8-3007-4C2D-92FC-FA02C4B8DDD6}" presName="sibTrans" presStyleCnt="0"/>
      <dgm:spPr/>
    </dgm:pt>
    <dgm:pt modelId="{EE202C1A-264F-425C-AF2E-FC9DB33382B6}" type="pres">
      <dgm:prSet presAssocID="{075D3F2D-90F8-4C94-A9D6-7F4570E8194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86851D-3A93-4516-923A-38624AE30625}" srcId="{D04E207B-C037-43EC-AC7D-464D24C3B9F8}" destId="{95F7B154-509B-4F0F-81A3-E1EDB085E1FC}" srcOrd="3" destOrd="0" parTransId="{454FA420-BFA8-4566-A6FC-6C74C46F6954}" sibTransId="{2272ADAA-D284-4381-8FC3-CDF8026DDE04}"/>
    <dgm:cxn modelId="{3A8138DD-E4B1-44FD-A801-61BD6E0689C2}" type="presOf" srcId="{B4D8B0AE-6AE9-467E-881A-EE569CBB3C02}" destId="{AB60FEBC-116F-46D7-BCAF-EEEF0E0AB371}" srcOrd="0" destOrd="0" presId="urn:microsoft.com/office/officeart/2005/8/layout/default#2"/>
    <dgm:cxn modelId="{17109EC8-27E8-46B8-8042-736BC76E7F4B}" srcId="{D04E207B-C037-43EC-AC7D-464D24C3B9F8}" destId="{2D9EF355-2DC9-45FB-B4EE-1A96AE2ACBA8}" srcOrd="0" destOrd="0" parTransId="{95A2A071-06B1-47CB-8AB2-52EE21F6F537}" sibTransId="{B330C8C1-6EA5-4A31-B063-65386484489B}"/>
    <dgm:cxn modelId="{717BC6A2-6208-4E95-BEFD-2ABBD38B1B3E}" type="presOf" srcId="{D04E207B-C037-43EC-AC7D-464D24C3B9F8}" destId="{FD2C3616-6B0E-4D13-A99F-F14182F6ECD7}" srcOrd="0" destOrd="0" presId="urn:microsoft.com/office/officeart/2005/8/layout/default#2"/>
    <dgm:cxn modelId="{6AAA166F-4718-4684-8117-4247186EF9B3}" type="presOf" srcId="{E6A19E20-0EBC-48B4-98E1-7FFEAA7F3306}" destId="{5DFDF199-5D21-43BE-8CC8-36B900BB76B1}" srcOrd="0" destOrd="0" presId="urn:microsoft.com/office/officeart/2005/8/layout/default#2"/>
    <dgm:cxn modelId="{FA5B42D6-2B46-467B-9B18-228A75AD77DF}" srcId="{D04E207B-C037-43EC-AC7D-464D24C3B9F8}" destId="{988533D9-77ED-40A1-A091-718D9C71FFC5}" srcOrd="6" destOrd="0" parTransId="{75B7C952-CC9A-42D3-864E-2E3B3D5AB7C2}" sibTransId="{2D5695E8-3007-4C2D-92FC-FA02C4B8DDD6}"/>
    <dgm:cxn modelId="{6189A5DD-22BF-4F75-B49C-F03AE17E1DF3}" srcId="{D04E207B-C037-43EC-AC7D-464D24C3B9F8}" destId="{075D3F2D-90F8-4C94-A9D6-7F4570E8194C}" srcOrd="7" destOrd="0" parTransId="{6F8201F7-D870-472B-9B59-B5637866D0BC}" sibTransId="{E6DE9B37-E3CE-4002-B0A5-09E7430654B1}"/>
    <dgm:cxn modelId="{F92C2727-F2C6-4F09-992A-7257984A7336}" srcId="{D04E207B-C037-43EC-AC7D-464D24C3B9F8}" destId="{3039DC27-ED45-4FC5-994E-A4C1FE8998A7}" srcOrd="5" destOrd="0" parTransId="{AE52EBCF-4968-4B79-9D44-85AE77F88D20}" sibTransId="{5E630603-CFDE-4943-8B52-6A339E9049EA}"/>
    <dgm:cxn modelId="{6F8AFB9E-EB73-437A-B258-1A9043049EF6}" srcId="{D04E207B-C037-43EC-AC7D-464D24C3B9F8}" destId="{B4D8B0AE-6AE9-467E-881A-EE569CBB3C02}" srcOrd="1" destOrd="0" parTransId="{7B9EE493-D794-4492-A2A1-F7834521D21F}" sibTransId="{6E794108-1931-4601-AC52-085B89B18000}"/>
    <dgm:cxn modelId="{C8DDAF4C-7AB7-468D-8D6B-255ECF71141C}" type="presOf" srcId="{3039DC27-ED45-4FC5-994E-A4C1FE8998A7}" destId="{E10F4257-BA77-46B6-BEE6-CE00E52E38F2}" srcOrd="0" destOrd="0" presId="urn:microsoft.com/office/officeart/2005/8/layout/default#2"/>
    <dgm:cxn modelId="{2EF74FE0-D79E-45CB-8E2B-139D5AE08B29}" type="presOf" srcId="{075D3F2D-90F8-4C94-A9D6-7F4570E8194C}" destId="{EE202C1A-264F-425C-AF2E-FC9DB33382B6}" srcOrd="0" destOrd="0" presId="urn:microsoft.com/office/officeart/2005/8/layout/default#2"/>
    <dgm:cxn modelId="{F7494C12-05A3-465F-8753-7C3E5FCCFEAA}" srcId="{D04E207B-C037-43EC-AC7D-464D24C3B9F8}" destId="{E74C61A5-F2FE-419B-BAD1-F8131154AAC3}" srcOrd="2" destOrd="0" parTransId="{56D60620-100F-4C94-A835-DBCFA80C8B17}" sibTransId="{9194C836-A47D-48C2-AA56-4287789DBF8B}"/>
    <dgm:cxn modelId="{A9EBEBA1-28B9-4832-BE2C-38179EFD4370}" type="presOf" srcId="{95F7B154-509B-4F0F-81A3-E1EDB085E1FC}" destId="{5549FAF4-28B3-4A75-AF56-2FD9E47160EF}" srcOrd="0" destOrd="0" presId="urn:microsoft.com/office/officeart/2005/8/layout/default#2"/>
    <dgm:cxn modelId="{01935228-CED1-4B61-9D39-4F7C04E636CC}" type="presOf" srcId="{2D9EF355-2DC9-45FB-B4EE-1A96AE2ACBA8}" destId="{CE89D494-702D-4165-AE45-58978F3DBAA0}" srcOrd="0" destOrd="0" presId="urn:microsoft.com/office/officeart/2005/8/layout/default#2"/>
    <dgm:cxn modelId="{95FF6B5D-BC3F-411D-B0D4-7CD078ECB1E9}" srcId="{D04E207B-C037-43EC-AC7D-464D24C3B9F8}" destId="{E6A19E20-0EBC-48B4-98E1-7FFEAA7F3306}" srcOrd="4" destOrd="0" parTransId="{04DA92EA-7C32-42FB-B90F-BD875D2C4783}" sibTransId="{B7B89200-BE35-4090-9852-781E0FF75F59}"/>
    <dgm:cxn modelId="{8FFD04C9-45AB-41DD-9F3E-98D8563A9A45}" type="presOf" srcId="{988533D9-77ED-40A1-A091-718D9C71FFC5}" destId="{5DB0CE11-94C1-4548-ABDA-6A3054259941}" srcOrd="0" destOrd="0" presId="urn:microsoft.com/office/officeart/2005/8/layout/default#2"/>
    <dgm:cxn modelId="{BDFB92FE-DCB4-45F9-9E03-82B666EF5F05}" type="presOf" srcId="{E74C61A5-F2FE-419B-BAD1-F8131154AAC3}" destId="{D05C28E1-F280-4754-A0D4-9FD79D3596B5}" srcOrd="0" destOrd="0" presId="urn:microsoft.com/office/officeart/2005/8/layout/default#2"/>
    <dgm:cxn modelId="{5F62E186-B397-4930-B31D-D45830BB66CF}" type="presParOf" srcId="{FD2C3616-6B0E-4D13-A99F-F14182F6ECD7}" destId="{CE89D494-702D-4165-AE45-58978F3DBAA0}" srcOrd="0" destOrd="0" presId="urn:microsoft.com/office/officeart/2005/8/layout/default#2"/>
    <dgm:cxn modelId="{17085CF5-AACC-4ED4-8AD8-4BAEBC5F55F4}" type="presParOf" srcId="{FD2C3616-6B0E-4D13-A99F-F14182F6ECD7}" destId="{561DF5E2-6D23-4BCA-97A9-CFD048DA1212}" srcOrd="1" destOrd="0" presId="urn:microsoft.com/office/officeart/2005/8/layout/default#2"/>
    <dgm:cxn modelId="{12C60D12-863C-4BEB-AC0E-0066745FAECF}" type="presParOf" srcId="{FD2C3616-6B0E-4D13-A99F-F14182F6ECD7}" destId="{AB60FEBC-116F-46D7-BCAF-EEEF0E0AB371}" srcOrd="2" destOrd="0" presId="urn:microsoft.com/office/officeart/2005/8/layout/default#2"/>
    <dgm:cxn modelId="{2EB0D4F0-C32E-4ADE-B433-6E04FB314333}" type="presParOf" srcId="{FD2C3616-6B0E-4D13-A99F-F14182F6ECD7}" destId="{A649CFBA-9FFF-4956-8F4B-5304A78BCA81}" srcOrd="3" destOrd="0" presId="urn:microsoft.com/office/officeart/2005/8/layout/default#2"/>
    <dgm:cxn modelId="{1D82884E-A141-4E56-8992-9A712840AA67}" type="presParOf" srcId="{FD2C3616-6B0E-4D13-A99F-F14182F6ECD7}" destId="{D05C28E1-F280-4754-A0D4-9FD79D3596B5}" srcOrd="4" destOrd="0" presId="urn:microsoft.com/office/officeart/2005/8/layout/default#2"/>
    <dgm:cxn modelId="{258D7F35-77EC-4BC3-A2F8-66500BE6CB7D}" type="presParOf" srcId="{FD2C3616-6B0E-4D13-A99F-F14182F6ECD7}" destId="{B2253D07-55FC-48BF-BF04-CD749FD9511E}" srcOrd="5" destOrd="0" presId="urn:microsoft.com/office/officeart/2005/8/layout/default#2"/>
    <dgm:cxn modelId="{4EFFEEFD-6855-4127-812B-5635222E7AFF}" type="presParOf" srcId="{FD2C3616-6B0E-4D13-A99F-F14182F6ECD7}" destId="{5549FAF4-28B3-4A75-AF56-2FD9E47160EF}" srcOrd="6" destOrd="0" presId="urn:microsoft.com/office/officeart/2005/8/layout/default#2"/>
    <dgm:cxn modelId="{5558478A-6D1A-491F-A5A4-DB2390801D50}" type="presParOf" srcId="{FD2C3616-6B0E-4D13-A99F-F14182F6ECD7}" destId="{9D00A957-9339-440E-9B1F-70252BD89778}" srcOrd="7" destOrd="0" presId="urn:microsoft.com/office/officeart/2005/8/layout/default#2"/>
    <dgm:cxn modelId="{0F6AEED2-3832-446A-842D-EA322468234D}" type="presParOf" srcId="{FD2C3616-6B0E-4D13-A99F-F14182F6ECD7}" destId="{5DFDF199-5D21-43BE-8CC8-36B900BB76B1}" srcOrd="8" destOrd="0" presId="urn:microsoft.com/office/officeart/2005/8/layout/default#2"/>
    <dgm:cxn modelId="{A04AA67F-01D5-44C9-B116-17829C6F93E9}" type="presParOf" srcId="{FD2C3616-6B0E-4D13-A99F-F14182F6ECD7}" destId="{EB3BE776-17BA-4950-A85B-9850B1E25D53}" srcOrd="9" destOrd="0" presId="urn:microsoft.com/office/officeart/2005/8/layout/default#2"/>
    <dgm:cxn modelId="{F061DD81-299E-43D1-8CAD-D0A2F88D5A7D}" type="presParOf" srcId="{FD2C3616-6B0E-4D13-A99F-F14182F6ECD7}" destId="{E10F4257-BA77-46B6-BEE6-CE00E52E38F2}" srcOrd="10" destOrd="0" presId="urn:microsoft.com/office/officeart/2005/8/layout/default#2"/>
    <dgm:cxn modelId="{60B11F77-1360-4601-82C6-976E342864FB}" type="presParOf" srcId="{FD2C3616-6B0E-4D13-A99F-F14182F6ECD7}" destId="{EBB9EB84-88BC-42CC-92C9-0342C4A1353F}" srcOrd="11" destOrd="0" presId="urn:microsoft.com/office/officeart/2005/8/layout/default#2"/>
    <dgm:cxn modelId="{EAC15B36-1448-410E-AD38-0512F352D359}" type="presParOf" srcId="{FD2C3616-6B0E-4D13-A99F-F14182F6ECD7}" destId="{5DB0CE11-94C1-4548-ABDA-6A3054259941}" srcOrd="12" destOrd="0" presId="urn:microsoft.com/office/officeart/2005/8/layout/default#2"/>
    <dgm:cxn modelId="{E8C80D65-9553-4AC2-9FDC-60F07A475F99}" type="presParOf" srcId="{FD2C3616-6B0E-4D13-A99F-F14182F6ECD7}" destId="{5BAC4CF4-A6D8-4EB9-850C-2A748B0D9565}" srcOrd="13" destOrd="0" presId="urn:microsoft.com/office/officeart/2005/8/layout/default#2"/>
    <dgm:cxn modelId="{9BED61DD-D0D5-4B12-98D8-A689DDF70627}" type="presParOf" srcId="{FD2C3616-6B0E-4D13-A99F-F14182F6ECD7}" destId="{EE202C1A-264F-425C-AF2E-FC9DB33382B6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A8F6A-2BFB-7046-A45F-A0A06486AEEB}" type="doc">
      <dgm:prSet loTypeId="urn:microsoft.com/office/officeart/2008/layout/LinedList" loCatId="" qsTypeId="urn:microsoft.com/office/officeart/2005/8/quickstyle/simple3" qsCatId="simple" csTypeId="urn:microsoft.com/office/officeart/2005/8/colors/accent1_2" csCatId="accent1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de-DE"/>
        </a:p>
      </dgm:t>
    </dgm:pt>
    <dgm:pt modelId="{2BFDB6FC-B65A-144B-A74E-E7B284518D85}">
      <dgm:prSet custT="1"/>
      <dgm:spPr/>
      <dgm:t>
        <a:bodyPr/>
        <a:lstStyle/>
        <a:p>
          <a:pPr algn="l"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BH/VT 		 	ev. mit Sachkundetest</a:t>
          </a:r>
        </a:p>
      </dgm:t>
    </dgm:pt>
    <dgm:pt modelId="{A9B549EB-0D9A-5A4D-B963-8806DA8FFD7B}" type="parTrans" cxnId="{AC665896-B896-2C42-9623-9E96B697AE2A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2DAD624A-4049-1947-81F9-5385DDB0F3BE}" type="sibTrans" cxnId="{AC665896-B896-2C42-9623-9E96B697AE2A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1F971B81-EDF2-2843-AFEB-6BA823AEF872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IBGH 1 –3 	           	(Intern. </a:t>
          </a:r>
          <a:r>
            <a:rPr lang="de-DE" sz="18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Begleithundeprüfung</a:t>
          </a:r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	</a:t>
          </a:r>
        </a:p>
      </dgm:t>
    </dgm:pt>
    <dgm:pt modelId="{473F1D15-595A-FA44-9FEB-F49846C1730F}" type="parTrans" cxnId="{741D4E75-E1C4-3A43-971E-3027B0F89016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281870AE-1C71-0F4B-BFF8-5C4F6D27ADFF}" type="sibTrans" cxnId="{741D4E75-E1C4-3A43-971E-3027B0F89016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3B954573-67E3-354F-AC1A-0724177842FF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FPr. 1–3 	       	(nur Abteilung A)</a:t>
          </a:r>
        </a:p>
      </dgm:t>
    </dgm:pt>
    <dgm:pt modelId="{35EAE20F-BF48-2149-A255-5C2914306FA3}" type="parTrans" cxnId="{454FBC77-A1B5-CB4A-9D94-BD627001C14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CC84DE35-1597-AF4C-A1EA-A7699C76E4D6}" type="sibTrans" cxnId="{454FBC77-A1B5-CB4A-9D94-BD627001C14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891337B2-9E88-2B40-A004-5CD46CCAD3FC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UPr. 1–3 		(nur Abteilung B)</a:t>
          </a:r>
        </a:p>
      </dgm:t>
    </dgm:pt>
    <dgm:pt modelId="{93673436-D2AC-594E-997B-C7DF0FB05B9D}" type="parTrans" cxnId="{6D3D96B3-A3A5-4C41-AC2C-1522660BF939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36984587-2301-5E4D-9882-4375D6346EF6}" type="sibTrans" cxnId="{6D3D96B3-A3A5-4C41-AC2C-1522660BF939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55320E6B-0E7D-4D46-B248-05A0BB3A79FF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SPr. 1–3 		(nur Abteilung C)</a:t>
          </a:r>
        </a:p>
      </dgm:t>
    </dgm:pt>
    <dgm:pt modelId="{47647905-156A-8B45-A4B3-283C3980B5B1}" type="parTrans" cxnId="{90B40772-A63A-3C4B-9E7C-B00190A3683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AE4F1C12-F100-F94C-B35B-CE3A1D32FE96}" type="sibTrans" cxnId="{90B40772-A63A-3C4B-9E7C-B00190A3683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95E5C393-6996-4E4E-8A8B-637490B3F739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 ZTP 		(Intern. Zuchttauglichkeitsprüfung)</a:t>
          </a:r>
        </a:p>
      </dgm:t>
    </dgm:pt>
    <dgm:pt modelId="{DABA434F-6634-2F4F-8D77-076305A41666}" type="parTrans" cxnId="{21DB111E-D87C-3E4C-ADDC-ECEBAB1FD8CA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8D558B3A-2A45-614C-B5F7-A97F54ACE824}" type="sibTrans" cxnId="{21DB111E-D87C-3E4C-ADDC-ECEBAB1FD8CA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608E4DEE-13EB-5340-BEA2-B83230076239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IGP-V 			(Vorstufe Intern. Gebrauchshundeprüfung)</a:t>
          </a:r>
        </a:p>
      </dgm:t>
    </dgm:pt>
    <dgm:pt modelId="{4A2503B6-34B3-AF41-B2A4-60EF2E446C75}" type="parTrans" cxnId="{C367110A-1BA5-AB4C-ACB4-FF7C5487F67F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2E8924A9-D70F-1148-AFD0-E11B4E274418}" type="sibTrans" cxnId="{C367110A-1BA5-AB4C-ACB4-FF7C5487F67F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8E560042-CB20-194F-AF8A-C950B3C935CD}">
      <dgm:prSet custT="1"/>
      <dgm:spPr/>
      <dgm:t>
        <a:bodyPr/>
        <a:lstStyle/>
        <a:p>
          <a:pPr rtl="0"/>
          <a:r>
            <a:rPr lang="pt-BR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IGP-1+2+3		(Intern. </a:t>
          </a:r>
          <a:r>
            <a:rPr lang="pt-BR" sz="1800" b="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Gebrauchshundeprüfung</a:t>
          </a:r>
          <a:r>
            <a:rPr lang="pt-BR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</a:t>
          </a:r>
        </a:p>
      </dgm:t>
    </dgm:pt>
    <dgm:pt modelId="{E0FC5878-0C96-4A4B-BB3D-084FE88B792C}" type="parTrans" cxnId="{B84F5A81-673E-3842-9586-C0AC0725E6ED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F09C4D7D-24B0-5B4D-84FB-F8756D6A58AB}" type="sibTrans" cxnId="{B84F5A81-673E-3842-9586-C0AC0725E6ED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12C9FF1E-2C7B-1B4E-BBE0-54A0D527DE41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IFH 1 + 2 		(Intern. </a:t>
          </a:r>
          <a:r>
            <a:rPr lang="de-DE" sz="18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Fährtenhundeprüfung</a:t>
          </a:r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</a:t>
          </a:r>
        </a:p>
      </dgm:t>
    </dgm:pt>
    <dgm:pt modelId="{A1B07B69-3530-9742-A5BA-E719726914FA}" type="parTrans" cxnId="{CBC98B30-839F-5E44-AB8C-8493DAB81245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74F760CF-7D96-7E4B-8B19-4F6A9C56B06E}" type="sibTrans" cxnId="{CBC98B30-839F-5E44-AB8C-8493DAB81245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998A5BEC-3CE5-7A4E-BFC9-46C6C0BBC1F0}">
      <dgm:prSet custT="1"/>
      <dgm:spPr/>
      <dgm:t>
        <a:bodyPr/>
        <a:lstStyle/>
        <a:p>
          <a:pPr rtl="0"/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GPr. 1-3 		(nur Abteilung B + C)</a:t>
          </a:r>
        </a:p>
      </dgm:t>
    </dgm:pt>
    <dgm:pt modelId="{FD8BDCBC-799F-2D40-BEE6-27736845E71E}" type="parTrans" cxnId="{71C8A8D0-6412-D549-B29E-0F93AA5E4DD1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DC686EB4-F0F4-1E4C-90F8-1F4426F7956E}" type="sibTrans" cxnId="{71C8A8D0-6412-D549-B29E-0F93AA5E4DD1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5C798EF8-9096-744C-9909-37BBB5F989E1}">
      <dgm:prSet custT="1"/>
      <dgm:spPr/>
      <dgm:t>
        <a:bodyPr/>
        <a:lstStyle/>
        <a:p>
          <a:pPr rtl="0"/>
          <a:r>
            <a:rPr lang="pt-BR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 – FH                       (Intern. </a:t>
          </a:r>
          <a:r>
            <a:rPr lang="pt-BR" sz="1800" b="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Gebrauchshundeprüfung</a:t>
          </a:r>
          <a:r>
            <a:rPr lang="pt-BR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 f. </a:t>
          </a:r>
          <a:r>
            <a:rPr lang="pt-BR" sz="1800" b="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</a:t>
          </a:r>
          <a:r>
            <a:rPr lang="pt-BR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</a:t>
          </a:r>
        </a:p>
      </dgm:t>
    </dgm:pt>
    <dgm:pt modelId="{53E9CAAE-A8AF-AE4E-93D2-1337567740FD}" type="parTrans" cxnId="{FDECADDA-135B-A942-AE73-89C059F9F42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665A28EA-558F-5246-971B-1F9C352970E0}" type="sibTrans" cxnId="{FDECADDA-135B-A942-AE73-89C059F9F42B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805FB6BD-099F-1B45-99B3-D46BF8A21B3F}">
      <dgm:prSet custT="1"/>
      <dgm:spPr/>
      <dgm:t>
        <a:bodyPr/>
        <a:lstStyle/>
        <a:p>
          <a:pPr rtl="0"/>
          <a:r>
            <a:rPr lang="hu-HU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Stö.Pr. 1-3		(Stöberprüfung )</a:t>
          </a:r>
        </a:p>
      </dgm:t>
    </dgm:pt>
    <dgm:pt modelId="{BC52A09C-D8AF-AF42-A88C-06528E970EBC}" type="parTrans" cxnId="{A7354919-99BB-8F4C-94DF-8A34192D1D9F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D8FB0661-ED36-E94C-973D-2CE68E4F241C}" type="sibTrans" cxnId="{A7354919-99BB-8F4C-94DF-8A34192D1D9F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7D6DBE01-E644-7542-AFFF-080AAF87EE41}">
      <dgm:prSet custT="1"/>
      <dgm:spPr/>
      <dgm:t>
        <a:bodyPr/>
        <a:lstStyle/>
        <a:p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IFH-V			(Vorstufe Intern. </a:t>
          </a:r>
          <a:r>
            <a:rPr lang="de-DE" sz="18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Fährtenhundeprüfung</a:t>
          </a:r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</a:t>
          </a:r>
        </a:p>
      </dgm:t>
    </dgm:pt>
    <dgm:pt modelId="{BF26E74D-3F27-FC40-8A13-4FEDEF985BC5}" type="parTrans" cxnId="{65A90FB8-8FF9-7240-AF7F-682AF9C22373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614D9C79-00F6-1140-82CF-DAC88FD7B33A}" type="sibTrans" cxnId="{65A90FB8-8FF9-7240-AF7F-682AF9C22373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6E985079-B9F2-0544-9815-25D4861F9947}">
      <dgm:prSet custT="1"/>
      <dgm:spPr/>
      <dgm:t>
        <a:bodyPr/>
        <a:lstStyle/>
        <a:p>
          <a:r>
            <a:rPr lang="de-DE" sz="18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IAD            		(Inter. Ausdauerprüfung)</a:t>
          </a:r>
        </a:p>
      </dgm:t>
    </dgm:pt>
    <dgm:pt modelId="{2446EB83-549B-4742-9C91-6EB7A77153B3}" type="parTrans" cxnId="{53EE7702-FC93-094D-A583-649F1EBC0C43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8225EBC7-3258-FB43-B296-2132DB4DD99E}" type="sibTrans" cxnId="{53EE7702-FC93-094D-A583-649F1EBC0C43}">
      <dgm:prSet/>
      <dgm:spPr/>
      <dgm:t>
        <a:bodyPr/>
        <a:lstStyle/>
        <a:p>
          <a:endParaRPr lang="de-DE" sz="1800" b="1">
            <a:ln>
              <a:solidFill>
                <a:schemeClr val="bg1"/>
              </a:solidFill>
            </a:ln>
            <a:solidFill>
              <a:schemeClr val="bg1"/>
            </a:solidFill>
            <a:latin typeface="Book Antiqua"/>
            <a:cs typeface="Book Antiqua"/>
          </a:endParaRPr>
        </a:p>
      </dgm:t>
    </dgm:pt>
    <dgm:pt modelId="{29F822AF-1937-CE4A-A836-8B8AA410957E}" type="pres">
      <dgm:prSet presAssocID="{869A8F6A-2BFB-7046-A45F-A0A06486AEEB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894791FA-9176-284D-82A0-ABD80188F0A8}" type="pres">
      <dgm:prSet presAssocID="{2BFDB6FC-B65A-144B-A74E-E7B284518D85}" presName="thickLine" presStyleLbl="alignNode1" presStyleIdx="0" presStyleCnt="14"/>
      <dgm:spPr/>
    </dgm:pt>
    <dgm:pt modelId="{06189E1A-A9CB-AD4C-856C-DF294B6BE504}" type="pres">
      <dgm:prSet presAssocID="{2BFDB6FC-B65A-144B-A74E-E7B284518D85}" presName="horz1" presStyleCnt="0"/>
      <dgm:spPr/>
    </dgm:pt>
    <dgm:pt modelId="{B8C017FB-8893-2B46-8788-EF08F52B2337}" type="pres">
      <dgm:prSet presAssocID="{2BFDB6FC-B65A-144B-A74E-E7B284518D85}" presName="tx1" presStyleLbl="revTx" presStyleIdx="0" presStyleCnt="14"/>
      <dgm:spPr/>
      <dgm:t>
        <a:bodyPr/>
        <a:lstStyle/>
        <a:p>
          <a:endParaRPr lang="de-DE"/>
        </a:p>
      </dgm:t>
    </dgm:pt>
    <dgm:pt modelId="{648BD8A5-9D1B-304E-A43E-1AA530851FF3}" type="pres">
      <dgm:prSet presAssocID="{2BFDB6FC-B65A-144B-A74E-E7B284518D85}" presName="vert1" presStyleCnt="0"/>
      <dgm:spPr/>
    </dgm:pt>
    <dgm:pt modelId="{1FB4D128-C21C-4B42-875A-4B24A3942D05}" type="pres">
      <dgm:prSet presAssocID="{1F971B81-EDF2-2843-AFEB-6BA823AEF872}" presName="thickLine" presStyleLbl="alignNode1" presStyleIdx="1" presStyleCnt="14"/>
      <dgm:spPr/>
    </dgm:pt>
    <dgm:pt modelId="{D2F75D50-7A35-C446-B88A-8AC20F786841}" type="pres">
      <dgm:prSet presAssocID="{1F971B81-EDF2-2843-AFEB-6BA823AEF872}" presName="horz1" presStyleCnt="0"/>
      <dgm:spPr/>
    </dgm:pt>
    <dgm:pt modelId="{34C74C0E-BEEE-154C-94BE-B8CCB08BCD5E}" type="pres">
      <dgm:prSet presAssocID="{1F971B81-EDF2-2843-AFEB-6BA823AEF872}" presName="tx1" presStyleLbl="revTx" presStyleIdx="1" presStyleCnt="14"/>
      <dgm:spPr/>
      <dgm:t>
        <a:bodyPr/>
        <a:lstStyle/>
        <a:p>
          <a:endParaRPr lang="de-DE"/>
        </a:p>
      </dgm:t>
    </dgm:pt>
    <dgm:pt modelId="{D46D47F1-1D75-424A-9A3F-CA5FD9AC60AC}" type="pres">
      <dgm:prSet presAssocID="{1F971B81-EDF2-2843-AFEB-6BA823AEF872}" presName="vert1" presStyleCnt="0"/>
      <dgm:spPr/>
    </dgm:pt>
    <dgm:pt modelId="{4A1A74CA-9572-FC4A-87B4-1BFBF186D0CC}" type="pres">
      <dgm:prSet presAssocID="{608E4DEE-13EB-5340-BEA2-B83230076239}" presName="thickLine" presStyleLbl="alignNode1" presStyleIdx="2" presStyleCnt="14"/>
      <dgm:spPr/>
    </dgm:pt>
    <dgm:pt modelId="{3AA2DC89-AE4B-ED47-9BBA-C572BF1C42F4}" type="pres">
      <dgm:prSet presAssocID="{608E4DEE-13EB-5340-BEA2-B83230076239}" presName="horz1" presStyleCnt="0"/>
      <dgm:spPr/>
    </dgm:pt>
    <dgm:pt modelId="{05DB185C-01FF-F240-9083-9A1939C3A3C7}" type="pres">
      <dgm:prSet presAssocID="{608E4DEE-13EB-5340-BEA2-B83230076239}" presName="tx1" presStyleLbl="revTx" presStyleIdx="2" presStyleCnt="14"/>
      <dgm:spPr/>
      <dgm:t>
        <a:bodyPr/>
        <a:lstStyle/>
        <a:p>
          <a:endParaRPr lang="de-DE"/>
        </a:p>
      </dgm:t>
    </dgm:pt>
    <dgm:pt modelId="{B2EFE2F3-638C-3041-9446-8150B3431C92}" type="pres">
      <dgm:prSet presAssocID="{608E4DEE-13EB-5340-BEA2-B83230076239}" presName="vert1" presStyleCnt="0"/>
      <dgm:spPr/>
    </dgm:pt>
    <dgm:pt modelId="{3A9CCEE5-41DA-0044-AD4E-FF32F6E9F7C4}" type="pres">
      <dgm:prSet presAssocID="{8E560042-CB20-194F-AF8A-C950B3C935CD}" presName="thickLine" presStyleLbl="alignNode1" presStyleIdx="3" presStyleCnt="14"/>
      <dgm:spPr/>
    </dgm:pt>
    <dgm:pt modelId="{2F4FABFC-8293-5244-BD2B-E53D0E6F6512}" type="pres">
      <dgm:prSet presAssocID="{8E560042-CB20-194F-AF8A-C950B3C935CD}" presName="horz1" presStyleCnt="0"/>
      <dgm:spPr/>
    </dgm:pt>
    <dgm:pt modelId="{5E79DBC7-06F6-2645-B748-A37C77DEF1E9}" type="pres">
      <dgm:prSet presAssocID="{8E560042-CB20-194F-AF8A-C950B3C935CD}" presName="tx1" presStyleLbl="revTx" presStyleIdx="3" presStyleCnt="14"/>
      <dgm:spPr/>
      <dgm:t>
        <a:bodyPr/>
        <a:lstStyle/>
        <a:p>
          <a:endParaRPr lang="de-DE"/>
        </a:p>
      </dgm:t>
    </dgm:pt>
    <dgm:pt modelId="{9A3E3CE5-592B-4A4C-86E4-35456DCFDCD1}" type="pres">
      <dgm:prSet presAssocID="{8E560042-CB20-194F-AF8A-C950B3C935CD}" presName="vert1" presStyleCnt="0"/>
      <dgm:spPr/>
    </dgm:pt>
    <dgm:pt modelId="{2F1CE53D-5D79-BF4A-BDEA-2E714CC43A3A}" type="pres">
      <dgm:prSet presAssocID="{7D6DBE01-E644-7542-AFFF-080AAF87EE41}" presName="thickLine" presStyleLbl="alignNode1" presStyleIdx="4" presStyleCnt="14"/>
      <dgm:spPr/>
    </dgm:pt>
    <dgm:pt modelId="{13419CAF-735C-4046-83E5-66103CE8103A}" type="pres">
      <dgm:prSet presAssocID="{7D6DBE01-E644-7542-AFFF-080AAF87EE41}" presName="horz1" presStyleCnt="0"/>
      <dgm:spPr/>
    </dgm:pt>
    <dgm:pt modelId="{3F2B893B-55BF-8844-8912-31E9AA1E366C}" type="pres">
      <dgm:prSet presAssocID="{7D6DBE01-E644-7542-AFFF-080AAF87EE41}" presName="tx1" presStyleLbl="revTx" presStyleIdx="4" presStyleCnt="14"/>
      <dgm:spPr/>
      <dgm:t>
        <a:bodyPr/>
        <a:lstStyle/>
        <a:p>
          <a:endParaRPr lang="de-DE"/>
        </a:p>
      </dgm:t>
    </dgm:pt>
    <dgm:pt modelId="{BD8F080A-7A36-0947-BAD1-11DEEEB18171}" type="pres">
      <dgm:prSet presAssocID="{7D6DBE01-E644-7542-AFFF-080AAF87EE41}" presName="vert1" presStyleCnt="0"/>
      <dgm:spPr/>
    </dgm:pt>
    <dgm:pt modelId="{7BAAA6FD-97A5-5B4A-9001-A0C80F86A441}" type="pres">
      <dgm:prSet presAssocID="{12C9FF1E-2C7B-1B4E-BBE0-54A0D527DE41}" presName="thickLine" presStyleLbl="alignNode1" presStyleIdx="5" presStyleCnt="14"/>
      <dgm:spPr/>
    </dgm:pt>
    <dgm:pt modelId="{8F81B42D-6793-644F-9F78-CFF57BBC2340}" type="pres">
      <dgm:prSet presAssocID="{12C9FF1E-2C7B-1B4E-BBE0-54A0D527DE41}" presName="horz1" presStyleCnt="0"/>
      <dgm:spPr/>
    </dgm:pt>
    <dgm:pt modelId="{49A26EDC-C9CA-B74F-A9F9-A262DDF1C99D}" type="pres">
      <dgm:prSet presAssocID="{12C9FF1E-2C7B-1B4E-BBE0-54A0D527DE41}" presName="tx1" presStyleLbl="revTx" presStyleIdx="5" presStyleCnt="14"/>
      <dgm:spPr/>
      <dgm:t>
        <a:bodyPr/>
        <a:lstStyle/>
        <a:p>
          <a:endParaRPr lang="de-DE"/>
        </a:p>
      </dgm:t>
    </dgm:pt>
    <dgm:pt modelId="{6A0C2C78-AD0E-7E40-B25A-459B3DB7FC02}" type="pres">
      <dgm:prSet presAssocID="{12C9FF1E-2C7B-1B4E-BBE0-54A0D527DE41}" presName="vert1" presStyleCnt="0"/>
      <dgm:spPr/>
    </dgm:pt>
    <dgm:pt modelId="{761A3383-67DE-DF41-813F-554F820A7349}" type="pres">
      <dgm:prSet presAssocID="{5C798EF8-9096-744C-9909-37BBB5F989E1}" presName="thickLine" presStyleLbl="alignNode1" presStyleIdx="6" presStyleCnt="14"/>
      <dgm:spPr/>
    </dgm:pt>
    <dgm:pt modelId="{B7DB2799-C518-F54C-8806-92D49E4B32C2}" type="pres">
      <dgm:prSet presAssocID="{5C798EF8-9096-744C-9909-37BBB5F989E1}" presName="horz1" presStyleCnt="0"/>
      <dgm:spPr/>
    </dgm:pt>
    <dgm:pt modelId="{76ACBB0F-7B64-5240-99A5-37E4572DD071}" type="pres">
      <dgm:prSet presAssocID="{5C798EF8-9096-744C-9909-37BBB5F989E1}" presName="tx1" presStyleLbl="revTx" presStyleIdx="6" presStyleCnt="14"/>
      <dgm:spPr/>
      <dgm:t>
        <a:bodyPr/>
        <a:lstStyle/>
        <a:p>
          <a:endParaRPr lang="de-DE"/>
        </a:p>
      </dgm:t>
    </dgm:pt>
    <dgm:pt modelId="{19B75ACA-BB69-1545-82EF-CE394D551877}" type="pres">
      <dgm:prSet presAssocID="{5C798EF8-9096-744C-9909-37BBB5F989E1}" presName="vert1" presStyleCnt="0"/>
      <dgm:spPr/>
    </dgm:pt>
    <dgm:pt modelId="{46F17DC2-A10E-EE47-BACD-C6E03086CC35}" type="pres">
      <dgm:prSet presAssocID="{95E5C393-6996-4E4E-8A8B-637490B3F739}" presName="thickLine" presStyleLbl="alignNode1" presStyleIdx="7" presStyleCnt="14"/>
      <dgm:spPr/>
    </dgm:pt>
    <dgm:pt modelId="{A7C0749D-5959-9C49-A3D5-C3BA320210F3}" type="pres">
      <dgm:prSet presAssocID="{95E5C393-6996-4E4E-8A8B-637490B3F739}" presName="horz1" presStyleCnt="0"/>
      <dgm:spPr/>
    </dgm:pt>
    <dgm:pt modelId="{4D602CE0-66C7-4A4F-9EC8-01A3B24770E7}" type="pres">
      <dgm:prSet presAssocID="{95E5C393-6996-4E4E-8A8B-637490B3F739}" presName="tx1" presStyleLbl="revTx" presStyleIdx="7" presStyleCnt="14"/>
      <dgm:spPr/>
      <dgm:t>
        <a:bodyPr/>
        <a:lstStyle/>
        <a:p>
          <a:endParaRPr lang="de-DE"/>
        </a:p>
      </dgm:t>
    </dgm:pt>
    <dgm:pt modelId="{B3BC2C83-9C76-0641-AA36-D6DF19C88514}" type="pres">
      <dgm:prSet presAssocID="{95E5C393-6996-4E4E-8A8B-637490B3F739}" presName="vert1" presStyleCnt="0"/>
      <dgm:spPr/>
    </dgm:pt>
    <dgm:pt modelId="{8B88BEEA-CB8A-8141-8272-AD7B4E87A110}" type="pres">
      <dgm:prSet presAssocID="{3B954573-67E3-354F-AC1A-0724177842FF}" presName="thickLine" presStyleLbl="alignNode1" presStyleIdx="8" presStyleCnt="14"/>
      <dgm:spPr/>
    </dgm:pt>
    <dgm:pt modelId="{2E69CDFA-189B-3847-9A0D-CE6470EB4A66}" type="pres">
      <dgm:prSet presAssocID="{3B954573-67E3-354F-AC1A-0724177842FF}" presName="horz1" presStyleCnt="0"/>
      <dgm:spPr/>
    </dgm:pt>
    <dgm:pt modelId="{E0E8F7E1-2D15-3947-BE2F-682E33EAE2BC}" type="pres">
      <dgm:prSet presAssocID="{3B954573-67E3-354F-AC1A-0724177842FF}" presName="tx1" presStyleLbl="revTx" presStyleIdx="8" presStyleCnt="14"/>
      <dgm:spPr/>
      <dgm:t>
        <a:bodyPr/>
        <a:lstStyle/>
        <a:p>
          <a:endParaRPr lang="de-DE"/>
        </a:p>
      </dgm:t>
    </dgm:pt>
    <dgm:pt modelId="{0AB2FDF0-5442-EC4F-BCAF-65624ADAA2C0}" type="pres">
      <dgm:prSet presAssocID="{3B954573-67E3-354F-AC1A-0724177842FF}" presName="vert1" presStyleCnt="0"/>
      <dgm:spPr/>
    </dgm:pt>
    <dgm:pt modelId="{B4B9C7CC-94F7-0C4F-957E-264C4CD0082A}" type="pres">
      <dgm:prSet presAssocID="{891337B2-9E88-2B40-A004-5CD46CCAD3FC}" presName="thickLine" presStyleLbl="alignNode1" presStyleIdx="9" presStyleCnt="14"/>
      <dgm:spPr/>
    </dgm:pt>
    <dgm:pt modelId="{4A8F0052-41F2-2B4B-939D-2DC4F7875DDD}" type="pres">
      <dgm:prSet presAssocID="{891337B2-9E88-2B40-A004-5CD46CCAD3FC}" presName="horz1" presStyleCnt="0"/>
      <dgm:spPr/>
    </dgm:pt>
    <dgm:pt modelId="{0BE99586-77A1-5E4D-9552-A36FCEEC4528}" type="pres">
      <dgm:prSet presAssocID="{891337B2-9E88-2B40-A004-5CD46CCAD3FC}" presName="tx1" presStyleLbl="revTx" presStyleIdx="9" presStyleCnt="14"/>
      <dgm:spPr/>
      <dgm:t>
        <a:bodyPr/>
        <a:lstStyle/>
        <a:p>
          <a:endParaRPr lang="de-DE"/>
        </a:p>
      </dgm:t>
    </dgm:pt>
    <dgm:pt modelId="{84116835-FBE0-A849-97AD-57B9A3D63D5C}" type="pres">
      <dgm:prSet presAssocID="{891337B2-9E88-2B40-A004-5CD46CCAD3FC}" presName="vert1" presStyleCnt="0"/>
      <dgm:spPr/>
    </dgm:pt>
    <dgm:pt modelId="{DE72EB16-E9F1-534D-93BB-540F31178F9E}" type="pres">
      <dgm:prSet presAssocID="{998A5BEC-3CE5-7A4E-BFC9-46C6C0BBC1F0}" presName="thickLine" presStyleLbl="alignNode1" presStyleIdx="10" presStyleCnt="14"/>
      <dgm:spPr/>
    </dgm:pt>
    <dgm:pt modelId="{03538241-D461-444F-BF1B-9A9052D84899}" type="pres">
      <dgm:prSet presAssocID="{998A5BEC-3CE5-7A4E-BFC9-46C6C0BBC1F0}" presName="horz1" presStyleCnt="0"/>
      <dgm:spPr/>
    </dgm:pt>
    <dgm:pt modelId="{94C9B980-D2C0-734D-91CD-6AA9E429FC49}" type="pres">
      <dgm:prSet presAssocID="{998A5BEC-3CE5-7A4E-BFC9-46C6C0BBC1F0}" presName="tx1" presStyleLbl="revTx" presStyleIdx="10" presStyleCnt="14"/>
      <dgm:spPr/>
      <dgm:t>
        <a:bodyPr/>
        <a:lstStyle/>
        <a:p>
          <a:endParaRPr lang="de-DE"/>
        </a:p>
      </dgm:t>
    </dgm:pt>
    <dgm:pt modelId="{E00C1AC1-D027-584A-AD94-39A6609BBB77}" type="pres">
      <dgm:prSet presAssocID="{998A5BEC-3CE5-7A4E-BFC9-46C6C0BBC1F0}" presName="vert1" presStyleCnt="0"/>
      <dgm:spPr/>
    </dgm:pt>
    <dgm:pt modelId="{80C1F7DE-609F-3C4C-B3BD-F2BCE9A0CF2A}" type="pres">
      <dgm:prSet presAssocID="{55320E6B-0E7D-4D46-B248-05A0BB3A79FF}" presName="thickLine" presStyleLbl="alignNode1" presStyleIdx="11" presStyleCnt="14"/>
      <dgm:spPr/>
    </dgm:pt>
    <dgm:pt modelId="{6B793E93-0B1A-8740-BC8A-3EE2929BBFB3}" type="pres">
      <dgm:prSet presAssocID="{55320E6B-0E7D-4D46-B248-05A0BB3A79FF}" presName="horz1" presStyleCnt="0"/>
      <dgm:spPr/>
    </dgm:pt>
    <dgm:pt modelId="{5A6619B2-0D4A-1C4E-BD5F-189DDA77F9DC}" type="pres">
      <dgm:prSet presAssocID="{55320E6B-0E7D-4D46-B248-05A0BB3A79FF}" presName="tx1" presStyleLbl="revTx" presStyleIdx="11" presStyleCnt="14"/>
      <dgm:spPr/>
      <dgm:t>
        <a:bodyPr/>
        <a:lstStyle/>
        <a:p>
          <a:endParaRPr lang="de-DE"/>
        </a:p>
      </dgm:t>
    </dgm:pt>
    <dgm:pt modelId="{0BAE071B-269C-AD43-8207-B5872D336B45}" type="pres">
      <dgm:prSet presAssocID="{55320E6B-0E7D-4D46-B248-05A0BB3A79FF}" presName="vert1" presStyleCnt="0"/>
      <dgm:spPr/>
    </dgm:pt>
    <dgm:pt modelId="{C0256CD9-2F37-8D4B-A638-69ADD6B0B87C}" type="pres">
      <dgm:prSet presAssocID="{805FB6BD-099F-1B45-99B3-D46BF8A21B3F}" presName="thickLine" presStyleLbl="alignNode1" presStyleIdx="12" presStyleCnt="14"/>
      <dgm:spPr/>
    </dgm:pt>
    <dgm:pt modelId="{FEEBCC4E-53EF-1749-A112-3A3339A1C2F0}" type="pres">
      <dgm:prSet presAssocID="{805FB6BD-099F-1B45-99B3-D46BF8A21B3F}" presName="horz1" presStyleCnt="0"/>
      <dgm:spPr/>
    </dgm:pt>
    <dgm:pt modelId="{9DD7D034-D4D6-5D40-9759-3BBA70D0BBBD}" type="pres">
      <dgm:prSet presAssocID="{805FB6BD-099F-1B45-99B3-D46BF8A21B3F}" presName="tx1" presStyleLbl="revTx" presStyleIdx="12" presStyleCnt="14"/>
      <dgm:spPr/>
      <dgm:t>
        <a:bodyPr/>
        <a:lstStyle/>
        <a:p>
          <a:endParaRPr lang="de-DE"/>
        </a:p>
      </dgm:t>
    </dgm:pt>
    <dgm:pt modelId="{E53C7AB7-1DD5-7B4F-9EAC-BE1CD14B3F36}" type="pres">
      <dgm:prSet presAssocID="{805FB6BD-099F-1B45-99B3-D46BF8A21B3F}" presName="vert1" presStyleCnt="0"/>
      <dgm:spPr/>
    </dgm:pt>
    <dgm:pt modelId="{C78574B7-4370-6741-A119-ACB9F9BA74F0}" type="pres">
      <dgm:prSet presAssocID="{6E985079-B9F2-0544-9815-25D4861F9947}" presName="thickLine" presStyleLbl="alignNode1" presStyleIdx="13" presStyleCnt="14"/>
      <dgm:spPr/>
    </dgm:pt>
    <dgm:pt modelId="{641B200B-5050-E64F-A513-EA9B4D194452}" type="pres">
      <dgm:prSet presAssocID="{6E985079-B9F2-0544-9815-25D4861F9947}" presName="horz1" presStyleCnt="0"/>
      <dgm:spPr/>
    </dgm:pt>
    <dgm:pt modelId="{B2B425ED-41DF-7842-828A-B1C1D661240B}" type="pres">
      <dgm:prSet presAssocID="{6E985079-B9F2-0544-9815-25D4861F9947}" presName="tx1" presStyleLbl="revTx" presStyleIdx="13" presStyleCnt="14"/>
      <dgm:spPr/>
      <dgm:t>
        <a:bodyPr/>
        <a:lstStyle/>
        <a:p>
          <a:endParaRPr lang="de-DE"/>
        </a:p>
      </dgm:t>
    </dgm:pt>
    <dgm:pt modelId="{C3854F16-9CED-3D48-BA4F-7D97C0DFEF28}" type="pres">
      <dgm:prSet presAssocID="{6E985079-B9F2-0544-9815-25D4861F9947}" presName="vert1" presStyleCnt="0"/>
      <dgm:spPr/>
    </dgm:pt>
  </dgm:ptLst>
  <dgm:cxnLst>
    <dgm:cxn modelId="{C367110A-1BA5-AB4C-ACB4-FF7C5487F67F}" srcId="{869A8F6A-2BFB-7046-A45F-A0A06486AEEB}" destId="{608E4DEE-13EB-5340-BEA2-B83230076239}" srcOrd="2" destOrd="0" parTransId="{4A2503B6-34B3-AF41-B2A4-60EF2E446C75}" sibTransId="{2E8924A9-D70F-1148-AFD0-E11B4E274418}"/>
    <dgm:cxn modelId="{6D3D96B3-A3A5-4C41-AC2C-1522660BF939}" srcId="{869A8F6A-2BFB-7046-A45F-A0A06486AEEB}" destId="{891337B2-9E88-2B40-A004-5CD46CCAD3FC}" srcOrd="9" destOrd="0" parTransId="{93673436-D2AC-594E-997B-C7DF0FB05B9D}" sibTransId="{36984587-2301-5E4D-9882-4375D6346EF6}"/>
    <dgm:cxn modelId="{E97B6C72-D495-4F0F-82FD-D963BFE51024}" type="presOf" srcId="{3B954573-67E3-354F-AC1A-0724177842FF}" destId="{E0E8F7E1-2D15-3947-BE2F-682E33EAE2BC}" srcOrd="0" destOrd="0" presId="urn:microsoft.com/office/officeart/2008/layout/LinedList"/>
    <dgm:cxn modelId="{A9F72214-269A-4DCD-BE23-97796D1A4F5C}" type="presOf" srcId="{2BFDB6FC-B65A-144B-A74E-E7B284518D85}" destId="{B8C017FB-8893-2B46-8788-EF08F52B2337}" srcOrd="0" destOrd="0" presId="urn:microsoft.com/office/officeart/2008/layout/LinedList"/>
    <dgm:cxn modelId="{BE3FFD04-EE77-4CE3-B916-AD75AA12CC6E}" type="presOf" srcId="{12C9FF1E-2C7B-1B4E-BBE0-54A0D527DE41}" destId="{49A26EDC-C9CA-B74F-A9F9-A262DDF1C99D}" srcOrd="0" destOrd="0" presId="urn:microsoft.com/office/officeart/2008/layout/LinedList"/>
    <dgm:cxn modelId="{CBC98B30-839F-5E44-AB8C-8493DAB81245}" srcId="{869A8F6A-2BFB-7046-A45F-A0A06486AEEB}" destId="{12C9FF1E-2C7B-1B4E-BBE0-54A0D527DE41}" srcOrd="5" destOrd="0" parTransId="{A1B07B69-3530-9742-A5BA-E719726914FA}" sibTransId="{74F760CF-7D96-7E4B-8B19-4F6A9C56B06E}"/>
    <dgm:cxn modelId="{AEC0A038-E57B-47A1-9DDC-A13FAE53A480}" type="presOf" srcId="{998A5BEC-3CE5-7A4E-BFC9-46C6C0BBC1F0}" destId="{94C9B980-D2C0-734D-91CD-6AA9E429FC49}" srcOrd="0" destOrd="0" presId="urn:microsoft.com/office/officeart/2008/layout/LinedList"/>
    <dgm:cxn modelId="{7B98C81C-F10C-41B3-8CB7-8CECA6B61E1E}" type="presOf" srcId="{8E560042-CB20-194F-AF8A-C950B3C935CD}" destId="{5E79DBC7-06F6-2645-B748-A37C77DEF1E9}" srcOrd="0" destOrd="0" presId="urn:microsoft.com/office/officeart/2008/layout/LinedList"/>
    <dgm:cxn modelId="{AC665896-B896-2C42-9623-9E96B697AE2A}" srcId="{869A8F6A-2BFB-7046-A45F-A0A06486AEEB}" destId="{2BFDB6FC-B65A-144B-A74E-E7B284518D85}" srcOrd="0" destOrd="0" parTransId="{A9B549EB-0D9A-5A4D-B963-8806DA8FFD7B}" sibTransId="{2DAD624A-4049-1947-81F9-5385DDB0F3BE}"/>
    <dgm:cxn modelId="{17FE71D5-93BC-4AED-B87C-6B75C9AB681F}" type="presOf" srcId="{869A8F6A-2BFB-7046-A45F-A0A06486AEEB}" destId="{29F822AF-1937-CE4A-A836-8B8AA410957E}" srcOrd="0" destOrd="0" presId="urn:microsoft.com/office/officeart/2008/layout/LinedList"/>
    <dgm:cxn modelId="{65A90FB8-8FF9-7240-AF7F-682AF9C22373}" srcId="{869A8F6A-2BFB-7046-A45F-A0A06486AEEB}" destId="{7D6DBE01-E644-7542-AFFF-080AAF87EE41}" srcOrd="4" destOrd="0" parTransId="{BF26E74D-3F27-FC40-8A13-4FEDEF985BC5}" sibTransId="{614D9C79-00F6-1140-82CF-DAC88FD7B33A}"/>
    <dgm:cxn modelId="{C42CD2C8-A907-4962-8192-2E849533C50F}" type="presOf" srcId="{805FB6BD-099F-1B45-99B3-D46BF8A21B3F}" destId="{9DD7D034-D4D6-5D40-9759-3BBA70D0BBBD}" srcOrd="0" destOrd="0" presId="urn:microsoft.com/office/officeart/2008/layout/LinedList"/>
    <dgm:cxn modelId="{A7354919-99BB-8F4C-94DF-8A34192D1D9F}" srcId="{869A8F6A-2BFB-7046-A45F-A0A06486AEEB}" destId="{805FB6BD-099F-1B45-99B3-D46BF8A21B3F}" srcOrd="12" destOrd="0" parTransId="{BC52A09C-D8AF-AF42-A88C-06528E970EBC}" sibTransId="{D8FB0661-ED36-E94C-973D-2CE68E4F241C}"/>
    <dgm:cxn modelId="{F8A1A6D3-ECCF-4A00-8D32-3E45FD583258}" type="presOf" srcId="{608E4DEE-13EB-5340-BEA2-B83230076239}" destId="{05DB185C-01FF-F240-9083-9A1939C3A3C7}" srcOrd="0" destOrd="0" presId="urn:microsoft.com/office/officeart/2008/layout/LinedList"/>
    <dgm:cxn modelId="{F91AD914-4C68-4F50-BC53-D32692377EA4}" type="presOf" srcId="{7D6DBE01-E644-7542-AFFF-080AAF87EE41}" destId="{3F2B893B-55BF-8844-8912-31E9AA1E366C}" srcOrd="0" destOrd="0" presId="urn:microsoft.com/office/officeart/2008/layout/LinedList"/>
    <dgm:cxn modelId="{F6A91CE7-36D8-4D88-8F61-E23128B68CDD}" type="presOf" srcId="{95E5C393-6996-4E4E-8A8B-637490B3F739}" destId="{4D602CE0-66C7-4A4F-9EC8-01A3B24770E7}" srcOrd="0" destOrd="0" presId="urn:microsoft.com/office/officeart/2008/layout/LinedList"/>
    <dgm:cxn modelId="{5399F3AC-ECEB-4AE3-941D-3D35768F6B3C}" type="presOf" srcId="{1F971B81-EDF2-2843-AFEB-6BA823AEF872}" destId="{34C74C0E-BEEE-154C-94BE-B8CCB08BCD5E}" srcOrd="0" destOrd="0" presId="urn:microsoft.com/office/officeart/2008/layout/LinedList"/>
    <dgm:cxn modelId="{90B40772-A63A-3C4B-9E7C-B00190A3683B}" srcId="{869A8F6A-2BFB-7046-A45F-A0A06486AEEB}" destId="{55320E6B-0E7D-4D46-B248-05A0BB3A79FF}" srcOrd="11" destOrd="0" parTransId="{47647905-156A-8B45-A4B3-283C3980B5B1}" sibTransId="{AE4F1C12-F100-F94C-B35B-CE3A1D32FE96}"/>
    <dgm:cxn modelId="{741D4E75-E1C4-3A43-971E-3027B0F89016}" srcId="{869A8F6A-2BFB-7046-A45F-A0A06486AEEB}" destId="{1F971B81-EDF2-2843-AFEB-6BA823AEF872}" srcOrd="1" destOrd="0" parTransId="{473F1D15-595A-FA44-9FEB-F49846C1730F}" sibTransId="{281870AE-1C71-0F4B-BFF8-5C4F6D27ADFF}"/>
    <dgm:cxn modelId="{53EE7702-FC93-094D-A583-649F1EBC0C43}" srcId="{869A8F6A-2BFB-7046-A45F-A0A06486AEEB}" destId="{6E985079-B9F2-0544-9815-25D4861F9947}" srcOrd="13" destOrd="0" parTransId="{2446EB83-549B-4742-9C91-6EB7A77153B3}" sibTransId="{8225EBC7-3258-FB43-B296-2132DB4DD99E}"/>
    <dgm:cxn modelId="{71C8A8D0-6412-D549-B29E-0F93AA5E4DD1}" srcId="{869A8F6A-2BFB-7046-A45F-A0A06486AEEB}" destId="{998A5BEC-3CE5-7A4E-BFC9-46C6C0BBC1F0}" srcOrd="10" destOrd="0" parTransId="{FD8BDCBC-799F-2D40-BEE6-27736845E71E}" sibTransId="{DC686EB4-F0F4-1E4C-90F8-1F4426F7956E}"/>
    <dgm:cxn modelId="{B84F5A81-673E-3842-9586-C0AC0725E6ED}" srcId="{869A8F6A-2BFB-7046-A45F-A0A06486AEEB}" destId="{8E560042-CB20-194F-AF8A-C950B3C935CD}" srcOrd="3" destOrd="0" parTransId="{E0FC5878-0C96-4A4B-BB3D-084FE88B792C}" sibTransId="{F09C4D7D-24B0-5B4D-84FB-F8756D6A58AB}"/>
    <dgm:cxn modelId="{454FBC77-A1B5-CB4A-9D94-BD627001C14B}" srcId="{869A8F6A-2BFB-7046-A45F-A0A06486AEEB}" destId="{3B954573-67E3-354F-AC1A-0724177842FF}" srcOrd="8" destOrd="0" parTransId="{35EAE20F-BF48-2149-A255-5C2914306FA3}" sibTransId="{CC84DE35-1597-AF4C-A1EA-A7699C76E4D6}"/>
    <dgm:cxn modelId="{FDECADDA-135B-A942-AE73-89C059F9F42B}" srcId="{869A8F6A-2BFB-7046-A45F-A0A06486AEEB}" destId="{5C798EF8-9096-744C-9909-37BBB5F989E1}" srcOrd="6" destOrd="0" parTransId="{53E9CAAE-A8AF-AE4E-93D2-1337567740FD}" sibTransId="{665A28EA-558F-5246-971B-1F9C352970E0}"/>
    <dgm:cxn modelId="{3D67376B-3EC8-4133-A69F-BDDC479E095B}" type="presOf" srcId="{5C798EF8-9096-744C-9909-37BBB5F989E1}" destId="{76ACBB0F-7B64-5240-99A5-37E4572DD071}" srcOrd="0" destOrd="0" presId="urn:microsoft.com/office/officeart/2008/layout/LinedList"/>
    <dgm:cxn modelId="{4DA33010-C89B-4BAC-BD4C-86BD92302774}" type="presOf" srcId="{891337B2-9E88-2B40-A004-5CD46CCAD3FC}" destId="{0BE99586-77A1-5E4D-9552-A36FCEEC4528}" srcOrd="0" destOrd="0" presId="urn:microsoft.com/office/officeart/2008/layout/LinedList"/>
    <dgm:cxn modelId="{95EC601B-A09A-4F20-9AE9-CA4A2AD7E56F}" type="presOf" srcId="{6E985079-B9F2-0544-9815-25D4861F9947}" destId="{B2B425ED-41DF-7842-828A-B1C1D661240B}" srcOrd="0" destOrd="0" presId="urn:microsoft.com/office/officeart/2008/layout/LinedList"/>
    <dgm:cxn modelId="{21DB111E-D87C-3E4C-ADDC-ECEBAB1FD8CA}" srcId="{869A8F6A-2BFB-7046-A45F-A0A06486AEEB}" destId="{95E5C393-6996-4E4E-8A8B-637490B3F739}" srcOrd="7" destOrd="0" parTransId="{DABA434F-6634-2F4F-8D77-076305A41666}" sibTransId="{8D558B3A-2A45-614C-B5F7-A97F54ACE824}"/>
    <dgm:cxn modelId="{E9F78E93-3879-42AC-9812-3F78B87E4532}" type="presOf" srcId="{55320E6B-0E7D-4D46-B248-05A0BB3A79FF}" destId="{5A6619B2-0D4A-1C4E-BD5F-189DDA77F9DC}" srcOrd="0" destOrd="0" presId="urn:microsoft.com/office/officeart/2008/layout/LinedList"/>
    <dgm:cxn modelId="{CE774FFF-D638-4A4D-B06F-CF6D2325CFC0}" type="presParOf" srcId="{29F822AF-1937-CE4A-A836-8B8AA410957E}" destId="{894791FA-9176-284D-82A0-ABD80188F0A8}" srcOrd="0" destOrd="0" presId="urn:microsoft.com/office/officeart/2008/layout/LinedList"/>
    <dgm:cxn modelId="{FA74C491-35E3-45AF-AD5C-B758157F914E}" type="presParOf" srcId="{29F822AF-1937-CE4A-A836-8B8AA410957E}" destId="{06189E1A-A9CB-AD4C-856C-DF294B6BE504}" srcOrd="1" destOrd="0" presId="urn:microsoft.com/office/officeart/2008/layout/LinedList"/>
    <dgm:cxn modelId="{2B6F934C-D968-478C-A06D-AB10CB8661DA}" type="presParOf" srcId="{06189E1A-A9CB-AD4C-856C-DF294B6BE504}" destId="{B8C017FB-8893-2B46-8788-EF08F52B2337}" srcOrd="0" destOrd="0" presId="urn:microsoft.com/office/officeart/2008/layout/LinedList"/>
    <dgm:cxn modelId="{A02116E7-EF7F-48A7-8E33-FF52D5A791F2}" type="presParOf" srcId="{06189E1A-A9CB-AD4C-856C-DF294B6BE504}" destId="{648BD8A5-9D1B-304E-A43E-1AA530851FF3}" srcOrd="1" destOrd="0" presId="urn:microsoft.com/office/officeart/2008/layout/LinedList"/>
    <dgm:cxn modelId="{3632E93F-2831-4185-8D45-C492223BE61E}" type="presParOf" srcId="{29F822AF-1937-CE4A-A836-8B8AA410957E}" destId="{1FB4D128-C21C-4B42-875A-4B24A3942D05}" srcOrd="2" destOrd="0" presId="urn:microsoft.com/office/officeart/2008/layout/LinedList"/>
    <dgm:cxn modelId="{11313B0E-BD4F-4E8C-85BF-3F08F1665D0D}" type="presParOf" srcId="{29F822AF-1937-CE4A-A836-8B8AA410957E}" destId="{D2F75D50-7A35-C446-B88A-8AC20F786841}" srcOrd="3" destOrd="0" presId="urn:microsoft.com/office/officeart/2008/layout/LinedList"/>
    <dgm:cxn modelId="{CC203D76-E542-425E-8F5B-9E7203A4C2AA}" type="presParOf" srcId="{D2F75D50-7A35-C446-B88A-8AC20F786841}" destId="{34C74C0E-BEEE-154C-94BE-B8CCB08BCD5E}" srcOrd="0" destOrd="0" presId="urn:microsoft.com/office/officeart/2008/layout/LinedList"/>
    <dgm:cxn modelId="{12D680BE-9CBB-4BED-AC2A-B86FB078BDAB}" type="presParOf" srcId="{D2F75D50-7A35-C446-B88A-8AC20F786841}" destId="{D46D47F1-1D75-424A-9A3F-CA5FD9AC60AC}" srcOrd="1" destOrd="0" presId="urn:microsoft.com/office/officeart/2008/layout/LinedList"/>
    <dgm:cxn modelId="{0B66FB68-56CC-4ED5-A81E-3FB10A796D6B}" type="presParOf" srcId="{29F822AF-1937-CE4A-A836-8B8AA410957E}" destId="{4A1A74CA-9572-FC4A-87B4-1BFBF186D0CC}" srcOrd="4" destOrd="0" presId="urn:microsoft.com/office/officeart/2008/layout/LinedList"/>
    <dgm:cxn modelId="{008254FB-E563-4013-BFB7-05ECE705B13E}" type="presParOf" srcId="{29F822AF-1937-CE4A-A836-8B8AA410957E}" destId="{3AA2DC89-AE4B-ED47-9BBA-C572BF1C42F4}" srcOrd="5" destOrd="0" presId="urn:microsoft.com/office/officeart/2008/layout/LinedList"/>
    <dgm:cxn modelId="{8A30FB3A-9578-4AD6-80B8-23928D0DF94A}" type="presParOf" srcId="{3AA2DC89-AE4B-ED47-9BBA-C572BF1C42F4}" destId="{05DB185C-01FF-F240-9083-9A1939C3A3C7}" srcOrd="0" destOrd="0" presId="urn:microsoft.com/office/officeart/2008/layout/LinedList"/>
    <dgm:cxn modelId="{8B9716C9-5182-4E6C-8EA8-1D71E473FD85}" type="presParOf" srcId="{3AA2DC89-AE4B-ED47-9BBA-C572BF1C42F4}" destId="{B2EFE2F3-638C-3041-9446-8150B3431C92}" srcOrd="1" destOrd="0" presId="urn:microsoft.com/office/officeart/2008/layout/LinedList"/>
    <dgm:cxn modelId="{61AC7E21-F3C2-4EDC-AAC5-A6EA80A89DB7}" type="presParOf" srcId="{29F822AF-1937-CE4A-A836-8B8AA410957E}" destId="{3A9CCEE5-41DA-0044-AD4E-FF32F6E9F7C4}" srcOrd="6" destOrd="0" presId="urn:microsoft.com/office/officeart/2008/layout/LinedList"/>
    <dgm:cxn modelId="{ACEB3FBC-B47A-4C52-BC21-64EDFEB11CFB}" type="presParOf" srcId="{29F822AF-1937-CE4A-A836-8B8AA410957E}" destId="{2F4FABFC-8293-5244-BD2B-E53D0E6F6512}" srcOrd="7" destOrd="0" presId="urn:microsoft.com/office/officeart/2008/layout/LinedList"/>
    <dgm:cxn modelId="{D19E45A6-6ED8-4949-814E-0F1D9FDB6C32}" type="presParOf" srcId="{2F4FABFC-8293-5244-BD2B-E53D0E6F6512}" destId="{5E79DBC7-06F6-2645-B748-A37C77DEF1E9}" srcOrd="0" destOrd="0" presId="urn:microsoft.com/office/officeart/2008/layout/LinedList"/>
    <dgm:cxn modelId="{E1CE1628-5480-4037-9618-9B3278032CD8}" type="presParOf" srcId="{2F4FABFC-8293-5244-BD2B-E53D0E6F6512}" destId="{9A3E3CE5-592B-4A4C-86E4-35456DCFDCD1}" srcOrd="1" destOrd="0" presId="urn:microsoft.com/office/officeart/2008/layout/LinedList"/>
    <dgm:cxn modelId="{AE4F500D-0F98-46FE-AD0B-B763D3BD0523}" type="presParOf" srcId="{29F822AF-1937-CE4A-A836-8B8AA410957E}" destId="{2F1CE53D-5D79-BF4A-BDEA-2E714CC43A3A}" srcOrd="8" destOrd="0" presId="urn:microsoft.com/office/officeart/2008/layout/LinedList"/>
    <dgm:cxn modelId="{8830534A-5E12-45A1-B8EE-5EBD5CD74135}" type="presParOf" srcId="{29F822AF-1937-CE4A-A836-8B8AA410957E}" destId="{13419CAF-735C-4046-83E5-66103CE8103A}" srcOrd="9" destOrd="0" presId="urn:microsoft.com/office/officeart/2008/layout/LinedList"/>
    <dgm:cxn modelId="{C68F6419-A7DA-421E-A928-6B5E1772AAFB}" type="presParOf" srcId="{13419CAF-735C-4046-83E5-66103CE8103A}" destId="{3F2B893B-55BF-8844-8912-31E9AA1E366C}" srcOrd="0" destOrd="0" presId="urn:microsoft.com/office/officeart/2008/layout/LinedList"/>
    <dgm:cxn modelId="{6C468890-6B83-4B10-90CE-F8B05A0AF512}" type="presParOf" srcId="{13419CAF-735C-4046-83E5-66103CE8103A}" destId="{BD8F080A-7A36-0947-BAD1-11DEEEB18171}" srcOrd="1" destOrd="0" presId="urn:microsoft.com/office/officeart/2008/layout/LinedList"/>
    <dgm:cxn modelId="{701E0D01-EAAF-44B6-AE58-58E282250DE0}" type="presParOf" srcId="{29F822AF-1937-CE4A-A836-8B8AA410957E}" destId="{7BAAA6FD-97A5-5B4A-9001-A0C80F86A441}" srcOrd="10" destOrd="0" presId="urn:microsoft.com/office/officeart/2008/layout/LinedList"/>
    <dgm:cxn modelId="{4009AFE8-85D7-4FFF-B447-5D2A800FCAE0}" type="presParOf" srcId="{29F822AF-1937-CE4A-A836-8B8AA410957E}" destId="{8F81B42D-6793-644F-9F78-CFF57BBC2340}" srcOrd="11" destOrd="0" presId="urn:microsoft.com/office/officeart/2008/layout/LinedList"/>
    <dgm:cxn modelId="{0145B5ED-D1CD-4CCF-B650-65685C2E5D66}" type="presParOf" srcId="{8F81B42D-6793-644F-9F78-CFF57BBC2340}" destId="{49A26EDC-C9CA-B74F-A9F9-A262DDF1C99D}" srcOrd="0" destOrd="0" presId="urn:microsoft.com/office/officeart/2008/layout/LinedList"/>
    <dgm:cxn modelId="{254E889D-332A-48D1-A218-C5FBBED2561E}" type="presParOf" srcId="{8F81B42D-6793-644F-9F78-CFF57BBC2340}" destId="{6A0C2C78-AD0E-7E40-B25A-459B3DB7FC02}" srcOrd="1" destOrd="0" presId="urn:microsoft.com/office/officeart/2008/layout/LinedList"/>
    <dgm:cxn modelId="{572152BE-70D8-449F-BFD2-2DC712660A90}" type="presParOf" srcId="{29F822AF-1937-CE4A-A836-8B8AA410957E}" destId="{761A3383-67DE-DF41-813F-554F820A7349}" srcOrd="12" destOrd="0" presId="urn:microsoft.com/office/officeart/2008/layout/LinedList"/>
    <dgm:cxn modelId="{4DDFB967-8A65-4129-8B3D-FC047991EA23}" type="presParOf" srcId="{29F822AF-1937-CE4A-A836-8B8AA410957E}" destId="{B7DB2799-C518-F54C-8806-92D49E4B32C2}" srcOrd="13" destOrd="0" presId="urn:microsoft.com/office/officeart/2008/layout/LinedList"/>
    <dgm:cxn modelId="{137011B0-EE40-4DFB-B81E-9C06ACA8556B}" type="presParOf" srcId="{B7DB2799-C518-F54C-8806-92D49E4B32C2}" destId="{76ACBB0F-7B64-5240-99A5-37E4572DD071}" srcOrd="0" destOrd="0" presId="urn:microsoft.com/office/officeart/2008/layout/LinedList"/>
    <dgm:cxn modelId="{BB69D588-0291-4D0D-A994-661E09D7FE69}" type="presParOf" srcId="{B7DB2799-C518-F54C-8806-92D49E4B32C2}" destId="{19B75ACA-BB69-1545-82EF-CE394D551877}" srcOrd="1" destOrd="0" presId="urn:microsoft.com/office/officeart/2008/layout/LinedList"/>
    <dgm:cxn modelId="{F3551E71-7A8A-4B66-977B-CA30D9BC3360}" type="presParOf" srcId="{29F822AF-1937-CE4A-A836-8B8AA410957E}" destId="{46F17DC2-A10E-EE47-BACD-C6E03086CC35}" srcOrd="14" destOrd="0" presId="urn:microsoft.com/office/officeart/2008/layout/LinedList"/>
    <dgm:cxn modelId="{CD2E280D-6991-4023-8508-3B2BB5BB96B3}" type="presParOf" srcId="{29F822AF-1937-CE4A-A836-8B8AA410957E}" destId="{A7C0749D-5959-9C49-A3D5-C3BA320210F3}" srcOrd="15" destOrd="0" presId="urn:microsoft.com/office/officeart/2008/layout/LinedList"/>
    <dgm:cxn modelId="{D1410D46-81AC-45A3-BAC6-C87D875711E0}" type="presParOf" srcId="{A7C0749D-5959-9C49-A3D5-C3BA320210F3}" destId="{4D602CE0-66C7-4A4F-9EC8-01A3B24770E7}" srcOrd="0" destOrd="0" presId="urn:microsoft.com/office/officeart/2008/layout/LinedList"/>
    <dgm:cxn modelId="{DCAED37A-6F0A-4868-8A8C-8A0E15834556}" type="presParOf" srcId="{A7C0749D-5959-9C49-A3D5-C3BA320210F3}" destId="{B3BC2C83-9C76-0641-AA36-D6DF19C88514}" srcOrd="1" destOrd="0" presId="urn:microsoft.com/office/officeart/2008/layout/LinedList"/>
    <dgm:cxn modelId="{E1DFCFE0-4BD2-4E27-ADD5-6407D4AB902D}" type="presParOf" srcId="{29F822AF-1937-CE4A-A836-8B8AA410957E}" destId="{8B88BEEA-CB8A-8141-8272-AD7B4E87A110}" srcOrd="16" destOrd="0" presId="urn:microsoft.com/office/officeart/2008/layout/LinedList"/>
    <dgm:cxn modelId="{F8E839CE-9792-497A-86A0-016BF4E1C333}" type="presParOf" srcId="{29F822AF-1937-CE4A-A836-8B8AA410957E}" destId="{2E69CDFA-189B-3847-9A0D-CE6470EB4A66}" srcOrd="17" destOrd="0" presId="urn:microsoft.com/office/officeart/2008/layout/LinedList"/>
    <dgm:cxn modelId="{DFF51C1F-B503-4C1F-82E2-6411F6BA7373}" type="presParOf" srcId="{2E69CDFA-189B-3847-9A0D-CE6470EB4A66}" destId="{E0E8F7E1-2D15-3947-BE2F-682E33EAE2BC}" srcOrd="0" destOrd="0" presId="urn:microsoft.com/office/officeart/2008/layout/LinedList"/>
    <dgm:cxn modelId="{4CC4394A-E9CB-427A-87A0-50DFEC34A2DF}" type="presParOf" srcId="{2E69CDFA-189B-3847-9A0D-CE6470EB4A66}" destId="{0AB2FDF0-5442-EC4F-BCAF-65624ADAA2C0}" srcOrd="1" destOrd="0" presId="urn:microsoft.com/office/officeart/2008/layout/LinedList"/>
    <dgm:cxn modelId="{8CCFA519-1DB9-4088-A9F9-5FAAEF46C399}" type="presParOf" srcId="{29F822AF-1937-CE4A-A836-8B8AA410957E}" destId="{B4B9C7CC-94F7-0C4F-957E-264C4CD0082A}" srcOrd="18" destOrd="0" presId="urn:microsoft.com/office/officeart/2008/layout/LinedList"/>
    <dgm:cxn modelId="{15DAC6FC-9197-4AC0-AAE5-C64F156B35AE}" type="presParOf" srcId="{29F822AF-1937-CE4A-A836-8B8AA410957E}" destId="{4A8F0052-41F2-2B4B-939D-2DC4F7875DDD}" srcOrd="19" destOrd="0" presId="urn:microsoft.com/office/officeart/2008/layout/LinedList"/>
    <dgm:cxn modelId="{1B86C928-299C-46AC-A720-E51B1EA8313D}" type="presParOf" srcId="{4A8F0052-41F2-2B4B-939D-2DC4F7875DDD}" destId="{0BE99586-77A1-5E4D-9552-A36FCEEC4528}" srcOrd="0" destOrd="0" presId="urn:microsoft.com/office/officeart/2008/layout/LinedList"/>
    <dgm:cxn modelId="{B29FEF3C-5713-49F0-97B8-E6B4A2AC509A}" type="presParOf" srcId="{4A8F0052-41F2-2B4B-939D-2DC4F7875DDD}" destId="{84116835-FBE0-A849-97AD-57B9A3D63D5C}" srcOrd="1" destOrd="0" presId="urn:microsoft.com/office/officeart/2008/layout/LinedList"/>
    <dgm:cxn modelId="{98238003-FFDA-479A-BE33-8C924C683844}" type="presParOf" srcId="{29F822AF-1937-CE4A-A836-8B8AA410957E}" destId="{DE72EB16-E9F1-534D-93BB-540F31178F9E}" srcOrd="20" destOrd="0" presId="urn:microsoft.com/office/officeart/2008/layout/LinedList"/>
    <dgm:cxn modelId="{A8328464-FE80-4CEB-A9DE-8E40648A6524}" type="presParOf" srcId="{29F822AF-1937-CE4A-A836-8B8AA410957E}" destId="{03538241-D461-444F-BF1B-9A9052D84899}" srcOrd="21" destOrd="0" presId="urn:microsoft.com/office/officeart/2008/layout/LinedList"/>
    <dgm:cxn modelId="{ABC59258-3F7B-48B3-8EAE-6BE72040F138}" type="presParOf" srcId="{03538241-D461-444F-BF1B-9A9052D84899}" destId="{94C9B980-D2C0-734D-91CD-6AA9E429FC49}" srcOrd="0" destOrd="0" presId="urn:microsoft.com/office/officeart/2008/layout/LinedList"/>
    <dgm:cxn modelId="{DF8FC647-CDA7-47DD-AE15-0397FDB32ED6}" type="presParOf" srcId="{03538241-D461-444F-BF1B-9A9052D84899}" destId="{E00C1AC1-D027-584A-AD94-39A6609BBB77}" srcOrd="1" destOrd="0" presId="urn:microsoft.com/office/officeart/2008/layout/LinedList"/>
    <dgm:cxn modelId="{F839853F-6943-49F7-B904-1D6B101A6C49}" type="presParOf" srcId="{29F822AF-1937-CE4A-A836-8B8AA410957E}" destId="{80C1F7DE-609F-3C4C-B3BD-F2BCE9A0CF2A}" srcOrd="22" destOrd="0" presId="urn:microsoft.com/office/officeart/2008/layout/LinedList"/>
    <dgm:cxn modelId="{42831716-C543-4681-B85B-D04D34BF7170}" type="presParOf" srcId="{29F822AF-1937-CE4A-A836-8B8AA410957E}" destId="{6B793E93-0B1A-8740-BC8A-3EE2929BBFB3}" srcOrd="23" destOrd="0" presId="urn:microsoft.com/office/officeart/2008/layout/LinedList"/>
    <dgm:cxn modelId="{B7DBEB4F-1924-41CA-80C8-275F6237D7C1}" type="presParOf" srcId="{6B793E93-0B1A-8740-BC8A-3EE2929BBFB3}" destId="{5A6619B2-0D4A-1C4E-BD5F-189DDA77F9DC}" srcOrd="0" destOrd="0" presId="urn:microsoft.com/office/officeart/2008/layout/LinedList"/>
    <dgm:cxn modelId="{352DC55E-FFD8-42AC-9470-CB528244C9D0}" type="presParOf" srcId="{6B793E93-0B1A-8740-BC8A-3EE2929BBFB3}" destId="{0BAE071B-269C-AD43-8207-B5872D336B45}" srcOrd="1" destOrd="0" presId="urn:microsoft.com/office/officeart/2008/layout/LinedList"/>
    <dgm:cxn modelId="{8F76656C-6250-4F63-A0ED-97CB2D30788F}" type="presParOf" srcId="{29F822AF-1937-CE4A-A836-8B8AA410957E}" destId="{C0256CD9-2F37-8D4B-A638-69ADD6B0B87C}" srcOrd="24" destOrd="0" presId="urn:microsoft.com/office/officeart/2008/layout/LinedList"/>
    <dgm:cxn modelId="{6F91520E-E5B9-4490-853F-C7CC80A4C3F9}" type="presParOf" srcId="{29F822AF-1937-CE4A-A836-8B8AA410957E}" destId="{FEEBCC4E-53EF-1749-A112-3A3339A1C2F0}" srcOrd="25" destOrd="0" presId="urn:microsoft.com/office/officeart/2008/layout/LinedList"/>
    <dgm:cxn modelId="{BB33A3D2-5BF7-4092-8BD5-2BE2C157B51B}" type="presParOf" srcId="{FEEBCC4E-53EF-1749-A112-3A3339A1C2F0}" destId="{9DD7D034-D4D6-5D40-9759-3BBA70D0BBBD}" srcOrd="0" destOrd="0" presId="urn:microsoft.com/office/officeart/2008/layout/LinedList"/>
    <dgm:cxn modelId="{0B23ED27-B4FB-4140-8561-40E2877E7A53}" type="presParOf" srcId="{FEEBCC4E-53EF-1749-A112-3A3339A1C2F0}" destId="{E53C7AB7-1DD5-7B4F-9EAC-BE1CD14B3F36}" srcOrd="1" destOrd="0" presId="urn:microsoft.com/office/officeart/2008/layout/LinedList"/>
    <dgm:cxn modelId="{E44FFDFA-DF72-4640-B020-BB3F6AEF907B}" type="presParOf" srcId="{29F822AF-1937-CE4A-A836-8B8AA410957E}" destId="{C78574B7-4370-6741-A119-ACB9F9BA74F0}" srcOrd="26" destOrd="0" presId="urn:microsoft.com/office/officeart/2008/layout/LinedList"/>
    <dgm:cxn modelId="{5BAC6995-E50F-4F3C-8967-3EB9F17A2E30}" type="presParOf" srcId="{29F822AF-1937-CE4A-A836-8B8AA410957E}" destId="{641B200B-5050-E64F-A513-EA9B4D194452}" srcOrd="27" destOrd="0" presId="urn:microsoft.com/office/officeart/2008/layout/LinedList"/>
    <dgm:cxn modelId="{EE5EAA59-79F1-4951-990C-24D6B9E1938D}" type="presParOf" srcId="{641B200B-5050-E64F-A513-EA9B4D194452}" destId="{B2B425ED-41DF-7842-828A-B1C1D661240B}" srcOrd="0" destOrd="0" presId="urn:microsoft.com/office/officeart/2008/layout/LinedList"/>
    <dgm:cxn modelId="{D459C13A-B560-4267-8C35-CEAE7D7C2992}" type="presParOf" srcId="{641B200B-5050-E64F-A513-EA9B4D194452}" destId="{C3854F16-9CED-3D48-BA4F-7D97C0DFEF28}" srcOrd="1" destOrd="0" presId="urn:microsoft.com/office/officeart/2008/layout/LinedList"/>
  </dgm:cxnLst>
  <dgm:bg>
    <a:gradFill flip="none" rotWithShape="1">
      <a:gsLst>
        <a:gs pos="0">
          <a:schemeClr val="bg2">
            <a:lumMod val="40000"/>
            <a:lumOff val="60000"/>
          </a:schemeClr>
        </a:gs>
        <a:gs pos="100000">
          <a:schemeClr val="bg2">
            <a:lumMod val="20000"/>
            <a:lumOff val="80000"/>
          </a:schemeClr>
        </a:gs>
      </a:gsLst>
      <a:path path="shape">
        <a:fillToRect l="50000" t="50000" r="50000" b="50000"/>
      </a:path>
      <a:tileRect/>
    </a:gradFill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42A9-F247-4E20-94A8-97F3E6DCC00C}">
      <dsp:nvSpPr>
        <dsp:cNvPr id="0" name=""/>
        <dsp:cNvSpPr/>
      </dsp:nvSpPr>
      <dsp:spPr>
        <a:xfrm>
          <a:off x="661317" y="314945"/>
          <a:ext cx="2039317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Ungewissheit</a:t>
          </a:r>
        </a:p>
      </dsp:txBody>
      <dsp:txXfrm>
        <a:off x="661317" y="314945"/>
        <a:ext cx="2039317" cy="1223590"/>
      </dsp:txXfrm>
    </dsp:sp>
    <dsp:sp modelId="{E1027101-E5DA-49E7-BF44-12E3E1AA6518}">
      <dsp:nvSpPr>
        <dsp:cNvPr id="0" name=""/>
        <dsp:cNvSpPr/>
      </dsp:nvSpPr>
      <dsp:spPr>
        <a:xfrm>
          <a:off x="2904567" y="314945"/>
          <a:ext cx="2420465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Missverständnis</a:t>
          </a:r>
        </a:p>
      </dsp:txBody>
      <dsp:txXfrm>
        <a:off x="2904567" y="314945"/>
        <a:ext cx="2420465" cy="1223590"/>
      </dsp:txXfrm>
    </dsp:sp>
    <dsp:sp modelId="{247741E4-8CFF-462A-84E4-F5E508D7F2CB}">
      <dsp:nvSpPr>
        <dsp:cNvPr id="0" name=""/>
        <dsp:cNvSpPr/>
      </dsp:nvSpPr>
      <dsp:spPr>
        <a:xfrm>
          <a:off x="5528964" y="314945"/>
          <a:ext cx="2039317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Unbekanntes</a:t>
          </a:r>
        </a:p>
      </dsp:txBody>
      <dsp:txXfrm>
        <a:off x="5528964" y="314945"/>
        <a:ext cx="2039317" cy="1223590"/>
      </dsp:txXfrm>
    </dsp:sp>
    <dsp:sp modelId="{23A4F9D8-13B1-47E4-9343-9692F31E09D0}">
      <dsp:nvSpPr>
        <dsp:cNvPr id="0" name=""/>
        <dsp:cNvSpPr/>
      </dsp:nvSpPr>
      <dsp:spPr>
        <a:xfrm>
          <a:off x="220509" y="1742467"/>
          <a:ext cx="2039317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Misserfolg</a:t>
          </a:r>
        </a:p>
      </dsp:txBody>
      <dsp:txXfrm>
        <a:off x="220509" y="1742467"/>
        <a:ext cx="2039317" cy="1223590"/>
      </dsp:txXfrm>
    </dsp:sp>
    <dsp:sp modelId="{C4DAB24D-D3F2-47B1-96BD-FAA872E247A4}">
      <dsp:nvSpPr>
        <dsp:cNvPr id="0" name=""/>
        <dsp:cNvSpPr/>
      </dsp:nvSpPr>
      <dsp:spPr>
        <a:xfrm>
          <a:off x="2463758" y="1742467"/>
          <a:ext cx="2039317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Angst</a:t>
          </a:r>
        </a:p>
      </dsp:txBody>
      <dsp:txXfrm>
        <a:off x="2463758" y="1742467"/>
        <a:ext cx="2039317" cy="1223590"/>
      </dsp:txXfrm>
    </dsp:sp>
    <dsp:sp modelId="{269A8E0F-EB66-40AC-ACA3-14DA7B8AD6E6}">
      <dsp:nvSpPr>
        <dsp:cNvPr id="0" name=""/>
        <dsp:cNvSpPr/>
      </dsp:nvSpPr>
      <dsp:spPr>
        <a:xfrm>
          <a:off x="4707007" y="1742467"/>
          <a:ext cx="3302083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Mangelndes Wohlbefinden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(Schmerz,Durst,Hunger)</a:t>
          </a:r>
        </a:p>
      </dsp:txBody>
      <dsp:txXfrm>
        <a:off x="4707007" y="1742467"/>
        <a:ext cx="3302083" cy="1223590"/>
      </dsp:txXfrm>
    </dsp:sp>
    <dsp:sp modelId="{4D0A5B22-4F00-4CCE-853F-74F0ABFBB6B7}">
      <dsp:nvSpPr>
        <dsp:cNvPr id="0" name=""/>
        <dsp:cNvSpPr/>
      </dsp:nvSpPr>
      <dsp:spPr>
        <a:xfrm>
          <a:off x="1244817" y="3169989"/>
          <a:ext cx="2039317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Kälte / Hitze</a:t>
          </a:r>
        </a:p>
      </dsp:txBody>
      <dsp:txXfrm>
        <a:off x="1244817" y="3169989"/>
        <a:ext cx="2039317" cy="1223590"/>
      </dsp:txXfrm>
    </dsp:sp>
    <dsp:sp modelId="{5BBFAFB0-1F82-4558-9A83-53093033ADFF}">
      <dsp:nvSpPr>
        <dsp:cNvPr id="0" name=""/>
        <dsp:cNvSpPr/>
      </dsp:nvSpPr>
      <dsp:spPr>
        <a:xfrm>
          <a:off x="3488066" y="3169989"/>
          <a:ext cx="3496715" cy="1223590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tx1"/>
              </a:solidFill>
              <a:latin typeface="Arial"/>
              <a:cs typeface="Arial"/>
            </a:rPr>
            <a:t>Infektionskrankheiten</a:t>
          </a:r>
        </a:p>
      </dsp:txBody>
      <dsp:txXfrm>
        <a:off x="3488066" y="3169989"/>
        <a:ext cx="3496715" cy="122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D494-702D-4165-AE45-58978F3DBAA0}">
      <dsp:nvSpPr>
        <dsp:cNvPr id="0" name=""/>
        <dsp:cNvSpPr/>
      </dsp:nvSpPr>
      <dsp:spPr>
        <a:xfrm>
          <a:off x="3788" y="11558"/>
          <a:ext cx="3068074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Zurückziehen der Ohren und Gesichtsmuskulatur</a:t>
          </a:r>
        </a:p>
      </dsp:txBody>
      <dsp:txXfrm>
        <a:off x="3788" y="11558"/>
        <a:ext cx="3068074" cy="1405622"/>
      </dsp:txXfrm>
    </dsp:sp>
    <dsp:sp modelId="{AB60FEBC-116F-46D7-BCAF-EEEF0E0AB371}">
      <dsp:nvSpPr>
        <dsp:cNvPr id="0" name=""/>
        <dsp:cNvSpPr/>
      </dsp:nvSpPr>
      <dsp:spPr>
        <a:xfrm>
          <a:off x="3306133" y="11558"/>
          <a:ext cx="2342703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Einknicken in den Gliedmaßen</a:t>
          </a:r>
        </a:p>
      </dsp:txBody>
      <dsp:txXfrm>
        <a:off x="3306133" y="11558"/>
        <a:ext cx="2342703" cy="1405622"/>
      </dsp:txXfrm>
    </dsp:sp>
    <dsp:sp modelId="{D05C28E1-F280-4754-A0D4-9FD79D3596B5}">
      <dsp:nvSpPr>
        <dsp:cNvPr id="0" name=""/>
        <dsp:cNvSpPr/>
      </dsp:nvSpPr>
      <dsp:spPr>
        <a:xfrm>
          <a:off x="5883107" y="11558"/>
          <a:ext cx="2342703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Einziehen der Rute</a:t>
          </a:r>
        </a:p>
      </dsp:txBody>
      <dsp:txXfrm>
        <a:off x="5883107" y="11558"/>
        <a:ext cx="2342703" cy="1405622"/>
      </dsp:txXfrm>
    </dsp:sp>
    <dsp:sp modelId="{5549FAF4-28B3-4A75-AF56-2FD9E47160EF}">
      <dsp:nvSpPr>
        <dsp:cNvPr id="0" name=""/>
        <dsp:cNvSpPr/>
      </dsp:nvSpPr>
      <dsp:spPr>
        <a:xfrm>
          <a:off x="1393738" y="1651451"/>
          <a:ext cx="2342703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Vermeiden von Situationen</a:t>
          </a:r>
        </a:p>
      </dsp:txBody>
      <dsp:txXfrm>
        <a:off x="1393738" y="1651451"/>
        <a:ext cx="2342703" cy="1405622"/>
      </dsp:txXfrm>
    </dsp:sp>
    <dsp:sp modelId="{5DFDF199-5D21-43BE-8CC8-36B900BB76B1}">
      <dsp:nvSpPr>
        <dsp:cNvPr id="0" name=""/>
        <dsp:cNvSpPr/>
      </dsp:nvSpPr>
      <dsp:spPr>
        <a:xfrm>
          <a:off x="3970712" y="1651451"/>
          <a:ext cx="2865149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Hoher Erregungszustand</a:t>
          </a:r>
        </a:p>
      </dsp:txBody>
      <dsp:txXfrm>
        <a:off x="3970712" y="1651451"/>
        <a:ext cx="2865149" cy="1405622"/>
      </dsp:txXfrm>
    </dsp:sp>
    <dsp:sp modelId="{E10F4257-BA77-46B6-BEE6-CE00E52E38F2}">
      <dsp:nvSpPr>
        <dsp:cNvPr id="0" name=""/>
        <dsp:cNvSpPr/>
      </dsp:nvSpPr>
      <dsp:spPr>
        <a:xfrm>
          <a:off x="132204" y="3291343"/>
          <a:ext cx="2811244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Beschwichtigung</a:t>
          </a:r>
        </a:p>
      </dsp:txBody>
      <dsp:txXfrm>
        <a:off x="132204" y="3291343"/>
        <a:ext cx="2811244" cy="1405622"/>
      </dsp:txXfrm>
    </dsp:sp>
    <dsp:sp modelId="{5DB0CE11-94C1-4548-ABDA-6A3054259941}">
      <dsp:nvSpPr>
        <dsp:cNvPr id="0" name=""/>
        <dsp:cNvSpPr/>
      </dsp:nvSpPr>
      <dsp:spPr>
        <a:xfrm>
          <a:off x="3177718" y="3291343"/>
          <a:ext cx="2342703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Ruhelosigkeit</a:t>
          </a:r>
        </a:p>
      </dsp:txBody>
      <dsp:txXfrm>
        <a:off x="3177718" y="3291343"/>
        <a:ext cx="2342703" cy="1405622"/>
      </dsp:txXfrm>
    </dsp:sp>
    <dsp:sp modelId="{EE202C1A-264F-425C-AF2E-FC9DB33382B6}">
      <dsp:nvSpPr>
        <dsp:cNvPr id="0" name=""/>
        <dsp:cNvSpPr/>
      </dsp:nvSpPr>
      <dsp:spPr>
        <a:xfrm>
          <a:off x="5754692" y="3291343"/>
          <a:ext cx="2342703" cy="1405622"/>
        </a:xfrm>
        <a:prstGeom prst="rect">
          <a:avLst/>
        </a:prstGeom>
        <a:noFill/>
        <a:ln>
          <a:solidFill>
            <a:schemeClr val="bg2">
              <a:lumMod val="20000"/>
              <a:lumOff val="8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>
              <a:solidFill>
                <a:schemeClr val="tx1"/>
              </a:solidFill>
              <a:latin typeface="Arial"/>
              <a:cs typeface="Arial"/>
            </a:rPr>
            <a:t>Erkrankungen</a:t>
          </a:r>
        </a:p>
      </dsp:txBody>
      <dsp:txXfrm>
        <a:off x="5754692" y="3291343"/>
        <a:ext cx="2342703" cy="1405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91FA-9176-284D-82A0-ABD80188F0A8}">
      <dsp:nvSpPr>
        <dsp:cNvPr id="0" name=""/>
        <dsp:cNvSpPr/>
      </dsp:nvSpPr>
      <dsp:spPr>
        <a:xfrm>
          <a:off x="0" y="1109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C017FB-8893-2B46-8788-EF08F52B2337}">
      <dsp:nvSpPr>
        <dsp:cNvPr id="0" name=""/>
        <dsp:cNvSpPr/>
      </dsp:nvSpPr>
      <dsp:spPr>
        <a:xfrm>
          <a:off x="0" y="1109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BH/VT 		 	ev. mit Sachkundetest</a:t>
          </a:r>
        </a:p>
      </dsp:txBody>
      <dsp:txXfrm>
        <a:off x="0" y="1109"/>
        <a:ext cx="12655189" cy="649179"/>
      </dsp:txXfrm>
    </dsp:sp>
    <dsp:sp modelId="{1FB4D128-C21C-4B42-875A-4B24A3942D05}">
      <dsp:nvSpPr>
        <dsp:cNvPr id="0" name=""/>
        <dsp:cNvSpPr/>
      </dsp:nvSpPr>
      <dsp:spPr>
        <a:xfrm>
          <a:off x="0" y="650289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74C0E-BEEE-154C-94BE-B8CCB08BCD5E}">
      <dsp:nvSpPr>
        <dsp:cNvPr id="0" name=""/>
        <dsp:cNvSpPr/>
      </dsp:nvSpPr>
      <dsp:spPr>
        <a:xfrm>
          <a:off x="0" y="650289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IBGH 1 –3 	           	(Intern. </a:t>
          </a:r>
          <a:r>
            <a:rPr lang="de-DE" sz="18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Begleithundeprüfung</a:t>
          </a: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	</a:t>
          </a:r>
        </a:p>
      </dsp:txBody>
      <dsp:txXfrm>
        <a:off x="0" y="650289"/>
        <a:ext cx="12655189" cy="649179"/>
      </dsp:txXfrm>
    </dsp:sp>
    <dsp:sp modelId="{4A1A74CA-9572-FC4A-87B4-1BFBF186D0CC}">
      <dsp:nvSpPr>
        <dsp:cNvPr id="0" name=""/>
        <dsp:cNvSpPr/>
      </dsp:nvSpPr>
      <dsp:spPr>
        <a:xfrm>
          <a:off x="0" y="1299468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DB185C-01FF-F240-9083-9A1939C3A3C7}">
      <dsp:nvSpPr>
        <dsp:cNvPr id="0" name=""/>
        <dsp:cNvSpPr/>
      </dsp:nvSpPr>
      <dsp:spPr>
        <a:xfrm>
          <a:off x="0" y="1299468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IGP-V 			(Vorstufe Intern. Gebrauchshundeprüfung)</a:t>
          </a:r>
        </a:p>
      </dsp:txBody>
      <dsp:txXfrm>
        <a:off x="0" y="1299468"/>
        <a:ext cx="12655189" cy="649179"/>
      </dsp:txXfrm>
    </dsp:sp>
    <dsp:sp modelId="{3A9CCEE5-41DA-0044-AD4E-FF32F6E9F7C4}">
      <dsp:nvSpPr>
        <dsp:cNvPr id="0" name=""/>
        <dsp:cNvSpPr/>
      </dsp:nvSpPr>
      <dsp:spPr>
        <a:xfrm>
          <a:off x="0" y="1948648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79DBC7-06F6-2645-B748-A37C77DEF1E9}">
      <dsp:nvSpPr>
        <dsp:cNvPr id="0" name=""/>
        <dsp:cNvSpPr/>
      </dsp:nvSpPr>
      <dsp:spPr>
        <a:xfrm>
          <a:off x="0" y="1948648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IGP-1+2+3		(Intern. </a:t>
          </a:r>
          <a:r>
            <a:rPr lang="pt-BR" sz="1800" b="0" kern="120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Gebrauchshundeprüfung</a:t>
          </a:r>
          <a:r>
            <a:rPr lang="pt-BR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</a:t>
          </a:r>
        </a:p>
      </dsp:txBody>
      <dsp:txXfrm>
        <a:off x="0" y="1948648"/>
        <a:ext cx="12655189" cy="649179"/>
      </dsp:txXfrm>
    </dsp:sp>
    <dsp:sp modelId="{2F1CE53D-5D79-BF4A-BDEA-2E714CC43A3A}">
      <dsp:nvSpPr>
        <dsp:cNvPr id="0" name=""/>
        <dsp:cNvSpPr/>
      </dsp:nvSpPr>
      <dsp:spPr>
        <a:xfrm>
          <a:off x="0" y="2597828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2B893B-55BF-8844-8912-31E9AA1E366C}">
      <dsp:nvSpPr>
        <dsp:cNvPr id="0" name=""/>
        <dsp:cNvSpPr/>
      </dsp:nvSpPr>
      <dsp:spPr>
        <a:xfrm>
          <a:off x="0" y="2597828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IFH-V			(Vorstufe Intern. </a:t>
          </a:r>
          <a:r>
            <a:rPr lang="de-DE" sz="18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Fährtenhundeprüfung</a:t>
          </a: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</a:t>
          </a:r>
        </a:p>
      </dsp:txBody>
      <dsp:txXfrm>
        <a:off x="0" y="2597828"/>
        <a:ext cx="12655189" cy="649179"/>
      </dsp:txXfrm>
    </dsp:sp>
    <dsp:sp modelId="{7BAAA6FD-97A5-5B4A-9001-A0C80F86A441}">
      <dsp:nvSpPr>
        <dsp:cNvPr id="0" name=""/>
        <dsp:cNvSpPr/>
      </dsp:nvSpPr>
      <dsp:spPr>
        <a:xfrm>
          <a:off x="0" y="3247007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26EDC-C9CA-B74F-A9F9-A262DDF1C99D}">
      <dsp:nvSpPr>
        <dsp:cNvPr id="0" name=""/>
        <dsp:cNvSpPr/>
      </dsp:nvSpPr>
      <dsp:spPr>
        <a:xfrm>
          <a:off x="0" y="3247007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IFH 1 + 2 		(Intern. </a:t>
          </a:r>
          <a:r>
            <a:rPr lang="de-DE" sz="18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Fährtenhundeprüfung</a:t>
          </a: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</a:t>
          </a:r>
        </a:p>
      </dsp:txBody>
      <dsp:txXfrm>
        <a:off x="0" y="3247007"/>
        <a:ext cx="12655189" cy="649179"/>
      </dsp:txXfrm>
    </dsp:sp>
    <dsp:sp modelId="{761A3383-67DE-DF41-813F-554F820A7349}">
      <dsp:nvSpPr>
        <dsp:cNvPr id="0" name=""/>
        <dsp:cNvSpPr/>
      </dsp:nvSpPr>
      <dsp:spPr>
        <a:xfrm>
          <a:off x="0" y="3896187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ACBB0F-7B64-5240-99A5-37E4572DD071}">
      <dsp:nvSpPr>
        <dsp:cNvPr id="0" name=""/>
        <dsp:cNvSpPr/>
      </dsp:nvSpPr>
      <dsp:spPr>
        <a:xfrm>
          <a:off x="0" y="3896187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 – FH                       (Intern. </a:t>
          </a:r>
          <a:r>
            <a:rPr lang="pt-BR" sz="1800" b="0" kern="120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Gebrauchshundeprüfung</a:t>
          </a:r>
          <a:r>
            <a:rPr lang="pt-BR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 f. </a:t>
          </a:r>
          <a:r>
            <a:rPr lang="pt-BR" sz="1800" b="0" kern="1200" dirty="0" err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Fährtenhunde</a:t>
          </a:r>
          <a:r>
            <a:rPr lang="pt-BR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) </a:t>
          </a:r>
        </a:p>
      </dsp:txBody>
      <dsp:txXfrm>
        <a:off x="0" y="3896187"/>
        <a:ext cx="12655189" cy="649179"/>
      </dsp:txXfrm>
    </dsp:sp>
    <dsp:sp modelId="{46F17DC2-A10E-EE47-BACD-C6E03086CC35}">
      <dsp:nvSpPr>
        <dsp:cNvPr id="0" name=""/>
        <dsp:cNvSpPr/>
      </dsp:nvSpPr>
      <dsp:spPr>
        <a:xfrm>
          <a:off x="0" y="4545366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602CE0-66C7-4A4F-9EC8-01A3B24770E7}">
      <dsp:nvSpPr>
        <dsp:cNvPr id="0" name=""/>
        <dsp:cNvSpPr/>
      </dsp:nvSpPr>
      <dsp:spPr>
        <a:xfrm>
          <a:off x="0" y="4545367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IGP ZTP 		(Intern. Zuchttauglichkeitsprüfung)</a:t>
          </a:r>
        </a:p>
      </dsp:txBody>
      <dsp:txXfrm>
        <a:off x="0" y="4545367"/>
        <a:ext cx="12655189" cy="649179"/>
      </dsp:txXfrm>
    </dsp:sp>
    <dsp:sp modelId="{8B88BEEA-CB8A-8141-8272-AD7B4E87A110}">
      <dsp:nvSpPr>
        <dsp:cNvPr id="0" name=""/>
        <dsp:cNvSpPr/>
      </dsp:nvSpPr>
      <dsp:spPr>
        <a:xfrm>
          <a:off x="0" y="5194546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E8F7E1-2D15-3947-BE2F-682E33EAE2BC}">
      <dsp:nvSpPr>
        <dsp:cNvPr id="0" name=""/>
        <dsp:cNvSpPr/>
      </dsp:nvSpPr>
      <dsp:spPr>
        <a:xfrm>
          <a:off x="0" y="5194546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FPr. 1–3 	       	(nur Abteilung A)</a:t>
          </a:r>
        </a:p>
      </dsp:txBody>
      <dsp:txXfrm>
        <a:off x="0" y="5194546"/>
        <a:ext cx="12655189" cy="649179"/>
      </dsp:txXfrm>
    </dsp:sp>
    <dsp:sp modelId="{B4B9C7CC-94F7-0C4F-957E-264C4CD0082A}">
      <dsp:nvSpPr>
        <dsp:cNvPr id="0" name=""/>
        <dsp:cNvSpPr/>
      </dsp:nvSpPr>
      <dsp:spPr>
        <a:xfrm>
          <a:off x="0" y="5843726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E99586-77A1-5E4D-9552-A36FCEEC4528}">
      <dsp:nvSpPr>
        <dsp:cNvPr id="0" name=""/>
        <dsp:cNvSpPr/>
      </dsp:nvSpPr>
      <dsp:spPr>
        <a:xfrm>
          <a:off x="0" y="5843726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UPr. 1–3 		(nur Abteilung B)</a:t>
          </a:r>
        </a:p>
      </dsp:txBody>
      <dsp:txXfrm>
        <a:off x="0" y="5843726"/>
        <a:ext cx="12655189" cy="649179"/>
      </dsp:txXfrm>
    </dsp:sp>
    <dsp:sp modelId="{DE72EB16-E9F1-534D-93BB-540F31178F9E}">
      <dsp:nvSpPr>
        <dsp:cNvPr id="0" name=""/>
        <dsp:cNvSpPr/>
      </dsp:nvSpPr>
      <dsp:spPr>
        <a:xfrm>
          <a:off x="0" y="6492905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C9B980-D2C0-734D-91CD-6AA9E429FC49}">
      <dsp:nvSpPr>
        <dsp:cNvPr id="0" name=""/>
        <dsp:cNvSpPr/>
      </dsp:nvSpPr>
      <dsp:spPr>
        <a:xfrm>
          <a:off x="0" y="6492905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GPr. 1-3 		(nur Abteilung B + C)</a:t>
          </a:r>
        </a:p>
      </dsp:txBody>
      <dsp:txXfrm>
        <a:off x="0" y="6492905"/>
        <a:ext cx="12655189" cy="649179"/>
      </dsp:txXfrm>
    </dsp:sp>
    <dsp:sp modelId="{80C1F7DE-609F-3C4C-B3BD-F2BCE9A0CF2A}">
      <dsp:nvSpPr>
        <dsp:cNvPr id="0" name=""/>
        <dsp:cNvSpPr/>
      </dsp:nvSpPr>
      <dsp:spPr>
        <a:xfrm>
          <a:off x="0" y="7142085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619B2-0D4A-1C4E-BD5F-189DDA77F9DC}">
      <dsp:nvSpPr>
        <dsp:cNvPr id="0" name=""/>
        <dsp:cNvSpPr/>
      </dsp:nvSpPr>
      <dsp:spPr>
        <a:xfrm>
          <a:off x="0" y="7142085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SPr. 1–3 		(nur Abteilung C)</a:t>
          </a:r>
        </a:p>
      </dsp:txBody>
      <dsp:txXfrm>
        <a:off x="0" y="7142085"/>
        <a:ext cx="12655189" cy="649179"/>
      </dsp:txXfrm>
    </dsp:sp>
    <dsp:sp modelId="{C0256CD9-2F37-8D4B-A638-69ADD6B0B87C}">
      <dsp:nvSpPr>
        <dsp:cNvPr id="0" name=""/>
        <dsp:cNvSpPr/>
      </dsp:nvSpPr>
      <dsp:spPr>
        <a:xfrm>
          <a:off x="0" y="7791265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D7D034-D4D6-5D40-9759-3BBA70D0BBBD}">
      <dsp:nvSpPr>
        <dsp:cNvPr id="0" name=""/>
        <dsp:cNvSpPr/>
      </dsp:nvSpPr>
      <dsp:spPr>
        <a:xfrm>
          <a:off x="0" y="7791265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Stö.Pr. 1-3		(Stöberprüfung )</a:t>
          </a:r>
        </a:p>
      </dsp:txBody>
      <dsp:txXfrm>
        <a:off x="0" y="7791265"/>
        <a:ext cx="12655189" cy="649179"/>
      </dsp:txXfrm>
    </dsp:sp>
    <dsp:sp modelId="{C78574B7-4370-6741-A119-ACB9F9BA74F0}">
      <dsp:nvSpPr>
        <dsp:cNvPr id="0" name=""/>
        <dsp:cNvSpPr/>
      </dsp:nvSpPr>
      <dsp:spPr>
        <a:xfrm>
          <a:off x="0" y="8440444"/>
          <a:ext cx="12655189" cy="0"/>
        </a:xfrm>
        <a:prstGeom prst="lin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B425ED-41DF-7842-828A-B1C1D661240B}">
      <dsp:nvSpPr>
        <dsp:cNvPr id="0" name=""/>
        <dsp:cNvSpPr/>
      </dsp:nvSpPr>
      <dsp:spPr>
        <a:xfrm>
          <a:off x="0" y="8440444"/>
          <a:ext cx="12655189" cy="649179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rPr>
            <a:t>IAD            		(Inter. Ausdauerprüfung)</a:t>
          </a:r>
        </a:p>
      </dsp:txBody>
      <dsp:txXfrm>
        <a:off x="0" y="8440444"/>
        <a:ext cx="12655189" cy="64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DF09D-58AA-4A2A-A01E-89E5B33039E4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45B8-AA77-4037-9658-C5F76C76D4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45B8-AA77-4037-9658-C5F76C76D402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48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59E263-307D-4AC0-9982-58BF49E36D53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A4DC22-88F2-49D0-B045-2C82A059B043}" type="slidenum">
              <a:rPr lang="de-DE" smtClean="0"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Die neue PO 2019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Uwe J. Geyer / Office WTWU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abgestimmt LRO Uwe Krachudel</a:t>
            </a:r>
          </a:p>
        </p:txBody>
      </p:sp>
      <p:pic>
        <p:nvPicPr>
          <p:cNvPr id="1027" name="Picture 3" descr="C:\Users\Geyer\Documents\Dokumente KLSP u. KFSP\Logos\Logo_freigestellt_mittel_72dp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38" y="1958419"/>
            <a:ext cx="380952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yer\Documents\Dokumente KLSP u. KFSP\Logos\Logo-FV-GHS(2).fw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5" y="1600200"/>
            <a:ext cx="35468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7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Emotionen (Gefühle)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-6750710"/>
            <a:ext cx="8856984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entstehen durch Belohnungs- und Strafreize</a:t>
            </a: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zeigen sich in</a:t>
            </a:r>
          </a:p>
          <a:p>
            <a:pPr marL="1221604" lvl="4" indent="-571441"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 Mimik/Gesichtsausdruck </a:t>
            </a:r>
          </a:p>
          <a:p>
            <a:pPr marL="1221604" lvl="4" indent="-571441"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 Gestik/Körperhaltung </a:t>
            </a:r>
          </a:p>
          <a:p>
            <a:pPr marL="1221604" lvl="4" indent="-571441"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latin typeface="Arial"/>
                <a:cs typeface="Arial"/>
              </a:rPr>
              <a:t> Bewegung</a:t>
            </a: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sind wichtige Entscheidungshilfen (Vermeiden/Anstreben)</a:t>
            </a:r>
          </a:p>
          <a:p>
            <a:pPr marL="487623" lvl="3" indent="-48762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dienen der Aufrechterhaltung eines inneren Gleichgewichts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24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Erwünschte Emotionen bei der Arbeit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-2187624"/>
            <a:ext cx="8870839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 smtClean="0">
              <a:latin typeface="Arial"/>
              <a:cs typeface="Arial"/>
            </a:endParaRPr>
          </a:p>
          <a:p>
            <a:endParaRPr lang="de-DE" sz="2400" b="1" dirty="0">
              <a:latin typeface="Arial"/>
              <a:cs typeface="Arial"/>
            </a:endParaRPr>
          </a:p>
          <a:p>
            <a:endParaRPr lang="de-DE" sz="2400" b="1" dirty="0" smtClean="0">
              <a:latin typeface="Arial"/>
              <a:cs typeface="Arial"/>
            </a:endParaRPr>
          </a:p>
          <a:p>
            <a:endParaRPr lang="de-DE" sz="2400" b="1" dirty="0">
              <a:latin typeface="Arial"/>
              <a:cs typeface="Arial"/>
            </a:endParaRPr>
          </a:p>
          <a:p>
            <a:endParaRPr lang="de-DE" sz="2400" b="1" dirty="0" smtClean="0">
              <a:latin typeface="Arial"/>
              <a:cs typeface="Arial"/>
            </a:endParaRPr>
          </a:p>
          <a:p>
            <a:endParaRPr lang="de-DE" sz="2400" b="1" dirty="0">
              <a:latin typeface="Arial"/>
              <a:cs typeface="Arial"/>
            </a:endParaRPr>
          </a:p>
          <a:p>
            <a:endParaRPr lang="de-DE" sz="2400" b="1" dirty="0" smtClean="0">
              <a:latin typeface="Arial"/>
              <a:cs typeface="Arial"/>
            </a:endParaRPr>
          </a:p>
          <a:p>
            <a:endParaRPr lang="de-DE" sz="2400" b="1" dirty="0">
              <a:latin typeface="Arial"/>
              <a:cs typeface="Arial"/>
            </a:endParaRPr>
          </a:p>
          <a:p>
            <a:endParaRPr lang="de-DE" sz="2400" b="1" dirty="0" smtClean="0">
              <a:latin typeface="Arial"/>
              <a:cs typeface="Arial"/>
            </a:endParaRPr>
          </a:p>
          <a:p>
            <a:r>
              <a:rPr lang="de-DE" sz="2400" b="1" dirty="0" smtClean="0">
                <a:latin typeface="Arial"/>
                <a:cs typeface="Arial"/>
              </a:rPr>
              <a:t>  </a:t>
            </a:r>
          </a:p>
          <a:p>
            <a:endParaRPr lang="de-DE" sz="2400" b="1" dirty="0" smtClean="0">
              <a:latin typeface="Arial"/>
              <a:cs typeface="Arial"/>
            </a:endParaRPr>
          </a:p>
          <a:p>
            <a:endParaRPr lang="de-DE" sz="2400" b="1" dirty="0">
              <a:latin typeface="Arial"/>
              <a:cs typeface="Arial"/>
            </a:endParaRPr>
          </a:p>
          <a:p>
            <a:r>
              <a:rPr lang="de-DE" sz="2800" b="1" dirty="0" smtClean="0">
                <a:latin typeface="Arial"/>
                <a:cs typeface="Arial"/>
              </a:rPr>
              <a:t>-  Gestik -Körperbewegung</a:t>
            </a:r>
          </a:p>
          <a:p>
            <a:pPr lvl="1"/>
            <a:r>
              <a:rPr lang="de-DE" sz="2800" dirty="0" smtClean="0">
                <a:latin typeface="Arial"/>
                <a:cs typeface="Arial"/>
              </a:rPr>
              <a:t>-  Der Hund bewegt sich im Rhythmus.</a:t>
            </a:r>
          </a:p>
          <a:p>
            <a:pPr lvl="1"/>
            <a:r>
              <a:rPr lang="de-DE" sz="2800" dirty="0" smtClean="0">
                <a:latin typeface="Arial"/>
                <a:cs typeface="Arial"/>
              </a:rPr>
              <a:t>-  Die Körperhaltung ist aufrecht</a:t>
            </a:r>
          </a:p>
          <a:p>
            <a:pPr lvl="1">
              <a:buNone/>
            </a:pPr>
            <a:endParaRPr lang="de-DE" sz="2800" b="1" dirty="0" smtClean="0">
              <a:latin typeface="Arial"/>
              <a:cs typeface="Arial"/>
            </a:endParaRPr>
          </a:p>
          <a:p>
            <a:r>
              <a:rPr lang="de-DE" sz="2800" b="1" dirty="0" smtClean="0">
                <a:latin typeface="Arial"/>
                <a:cs typeface="Arial"/>
              </a:rPr>
              <a:t>-  Mimik - Gesichtsausdruck</a:t>
            </a:r>
          </a:p>
          <a:p>
            <a:pPr lvl="1"/>
            <a:r>
              <a:rPr lang="de-DE" sz="2800" dirty="0" smtClean="0">
                <a:latin typeface="Arial"/>
                <a:cs typeface="Arial"/>
              </a:rPr>
              <a:t>-  Die Ohren sind aufgestellt.</a:t>
            </a:r>
          </a:p>
          <a:p>
            <a:pPr lvl="1"/>
            <a:r>
              <a:rPr lang="de-DE" sz="2800" dirty="0" smtClean="0">
                <a:latin typeface="Arial"/>
                <a:cs typeface="Arial"/>
              </a:rPr>
              <a:t>-  Die Augen sind offen.</a:t>
            </a:r>
          </a:p>
          <a:p>
            <a:pPr lvl="1"/>
            <a:r>
              <a:rPr lang="de-DE" sz="2800" dirty="0" smtClean="0">
                <a:latin typeface="Arial"/>
                <a:cs typeface="Arial"/>
              </a:rPr>
              <a:t>-  Der Kopf des Hundes fokussiert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968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Stressoren für den Hund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29957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4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Stresssymptome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37209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49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Bewertung durch den Leistungsrichter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285336"/>
            <a:ext cx="8568952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2192">
              <a:lnSpc>
                <a:spcPct val="8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endParaRPr lang="de-DE" sz="2400" b="1" dirty="0" smtClean="0">
              <a:ln w="50800"/>
              <a:latin typeface="Arial"/>
              <a:cs typeface="Arial"/>
            </a:endParaRPr>
          </a:p>
          <a:p>
            <a:pPr indent="-302192">
              <a:lnSpc>
                <a:spcPct val="8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b="1" dirty="0" smtClean="0">
                <a:ln w="50800"/>
                <a:latin typeface="Arial"/>
                <a:cs typeface="Arial"/>
              </a:rPr>
              <a:t>Unerwünscht :</a:t>
            </a:r>
          </a:p>
          <a:p>
            <a:pPr marL="269308" indent="-571500">
              <a:lnSpc>
                <a:spcPct val="8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dirty="0" smtClean="0">
                <a:ln w="50800"/>
                <a:latin typeface="Arial"/>
                <a:cs typeface="Arial"/>
              </a:rPr>
              <a:t>-  Hunde ohne </a:t>
            </a:r>
            <a:r>
              <a:rPr lang="de-DE" sz="2400" dirty="0" smtClean="0">
                <a:ln w="50800"/>
                <a:latin typeface="Arial"/>
                <a:ea typeface="Gill Sans" charset="0"/>
                <a:cs typeface="Arial"/>
                <a:sym typeface="Gill Sans" charset="0"/>
              </a:rPr>
              <a:t>Selbstvertrauen</a:t>
            </a:r>
            <a:r>
              <a:rPr lang="de-DE" sz="2400" dirty="0" smtClean="0">
                <a:ln w="50800"/>
                <a:latin typeface="Arial"/>
                <a:cs typeface="Arial"/>
                <a:sym typeface="Gill Sans" charset="0"/>
              </a:rPr>
              <a:t>, „Sportgeräte“</a:t>
            </a:r>
            <a:endParaRPr lang="de-DE" sz="2400" b="1" dirty="0" smtClean="0">
              <a:ln w="50800"/>
              <a:latin typeface="Arial"/>
              <a:cs typeface="Arial"/>
              <a:sym typeface="Gill Sans" charset="0"/>
            </a:endParaRPr>
          </a:p>
          <a:p>
            <a:pPr indent="-302192">
              <a:lnSpc>
                <a:spcPct val="11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b="1" dirty="0" smtClean="0">
                <a:ln w="50800"/>
                <a:latin typeface="Arial"/>
                <a:cs typeface="Arial"/>
              </a:rPr>
              <a:t>Erwünscht:</a:t>
            </a:r>
          </a:p>
          <a:p>
            <a:pPr>
              <a:lnSpc>
                <a:spcPct val="11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dirty="0" smtClean="0">
                <a:ln w="50800"/>
                <a:latin typeface="Arial"/>
                <a:ea typeface="Gill Sans" charset="0"/>
                <a:cs typeface="Arial"/>
                <a:sym typeface="Gill Sans" charset="0"/>
              </a:rPr>
              <a:t>-  freudige Arbeit</a:t>
            </a:r>
            <a:r>
              <a:rPr lang="de-DE" sz="2400" dirty="0" smtClean="0">
                <a:ln w="50800"/>
                <a:latin typeface="Arial"/>
                <a:cs typeface="Arial"/>
              </a:rPr>
              <a:t> </a:t>
            </a:r>
          </a:p>
          <a:p>
            <a:pPr>
              <a:lnSpc>
                <a:spcPct val="11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dirty="0" smtClean="0">
                <a:ln w="50800"/>
                <a:latin typeface="Arial"/>
                <a:ea typeface="Gill Sans" charset="0"/>
                <a:cs typeface="Arial"/>
                <a:sym typeface="Gill Sans" charset="0"/>
              </a:rPr>
              <a:t>-  Konzentration</a:t>
            </a:r>
            <a:r>
              <a:rPr lang="de-DE" sz="2400" dirty="0" smtClean="0">
                <a:ln w="50800"/>
                <a:latin typeface="Arial"/>
                <a:cs typeface="Arial"/>
              </a:rPr>
              <a:t> auf den HF </a:t>
            </a:r>
          </a:p>
          <a:p>
            <a:pPr>
              <a:lnSpc>
                <a:spcPct val="110000"/>
              </a:lnSpc>
              <a:spcBef>
                <a:spcPts val="3100"/>
              </a:spcBef>
              <a:buClr>
                <a:srgbClr val="000000"/>
              </a:buClr>
              <a:buSzPct val="125000"/>
              <a:tabLst>
                <a:tab pos="0" algn="l"/>
                <a:tab pos="0" algn="l"/>
                <a:tab pos="1600200" algn="l"/>
                <a:tab pos="3200400" algn="l"/>
                <a:tab pos="4800600" algn="l"/>
                <a:tab pos="5797550" algn="l"/>
              </a:tabLst>
            </a:pPr>
            <a:r>
              <a:rPr lang="de-DE" sz="2400" dirty="0" smtClean="0">
                <a:ln w="50800"/>
                <a:latin typeface="Arial"/>
                <a:ea typeface="Gill Sans" charset="0"/>
                <a:cs typeface="Arial"/>
                <a:sym typeface="Gill Sans" charset="0"/>
              </a:rPr>
              <a:t>-  korrekte Ausführung</a:t>
            </a:r>
            <a:endParaRPr lang="de-DE" sz="2400" dirty="0">
              <a:ln w="50800"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6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Beurteilung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1665441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Erfassung und Bewertung von äußerlich feststellbaren Leistungen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ea typeface="ＭＳ Ｐゴシック" pitchFamily="34" charset="-128"/>
              <a:cs typeface="Arial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Grundvoraussetzungen für eine effektive Selektion in Sport und Zucht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ea typeface="ＭＳ Ｐゴシック" pitchFamily="34" charset="-128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  definierte Merkmale eines Gebrauchshundes 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ea typeface="ＭＳ Ｐゴシック" pitchFamily="34" charset="-128"/>
              <a:cs typeface="Arial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Die IGP beurteilt die Eigenschaften des Hundes und schafft die Relevanz für eine effektive Gebrauchshundezucht. </a:t>
            </a:r>
            <a:endParaRPr lang="de-DE" sz="2400" dirty="0"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94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Beurteilung von Hundeverhalten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71182"/>
            <a:ext cx="8784976" cy="396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4328">
              <a:lnSpc>
                <a:spcPct val="120000"/>
              </a:lnSpc>
              <a:spcBef>
                <a:spcPts val="1877"/>
              </a:spcBef>
            </a:pPr>
            <a:endParaRPr lang="de-DE" sz="2400" dirty="0" smtClean="0">
              <a:latin typeface="Arial"/>
              <a:ea typeface="ＭＳ Ｐゴシック" pitchFamily="34" charset="-128"/>
              <a:cs typeface="Arial"/>
            </a:endParaRPr>
          </a:p>
          <a:p>
            <a:pPr marL="614328">
              <a:lnSpc>
                <a:spcPct val="120000"/>
              </a:lnSpc>
              <a:spcBef>
                <a:spcPts val="1877"/>
              </a:spcBef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 Objektivität, Personen unabhängige Auswertung </a:t>
            </a:r>
          </a:p>
          <a:p>
            <a:pPr marL="614328">
              <a:lnSpc>
                <a:spcPct val="120000"/>
              </a:lnSpc>
              <a:spcBef>
                <a:spcPts val="1877"/>
              </a:spcBef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 Realibilität  </a:t>
            </a:r>
            <a:r>
              <a:rPr lang="de-DE" sz="2400" dirty="0" smtClean="0">
                <a:latin typeface="Arial"/>
                <a:ea typeface="Lucida Grande"/>
                <a:cs typeface="Arial"/>
              </a:rPr>
              <a:t>⏏</a:t>
            </a: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  Zuverlässigkeit, Genauigkeit </a:t>
            </a:r>
          </a:p>
          <a:p>
            <a:pPr marL="614328">
              <a:lnSpc>
                <a:spcPct val="120000"/>
              </a:lnSpc>
              <a:spcBef>
                <a:spcPts val="1877"/>
              </a:spcBef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 Validität  </a:t>
            </a:r>
            <a:r>
              <a:rPr lang="de-DE" sz="2400" dirty="0" smtClean="0">
                <a:latin typeface="Arial"/>
                <a:ea typeface="Lucida Grande"/>
                <a:cs typeface="Arial"/>
              </a:rPr>
              <a:t>⏏  </a:t>
            </a: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Gültigkeit eines Ergebnisses</a:t>
            </a:r>
          </a:p>
          <a:p>
            <a:pPr marL="614328">
              <a:lnSpc>
                <a:spcPct val="120000"/>
              </a:lnSpc>
              <a:spcBef>
                <a:spcPts val="1877"/>
              </a:spcBef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 Beobachten – Beschreiben – Bewerten</a:t>
            </a:r>
          </a:p>
          <a:p>
            <a:pPr marL="614328">
              <a:lnSpc>
                <a:spcPct val="120000"/>
              </a:lnSpc>
              <a:spcBef>
                <a:spcPts val="1877"/>
              </a:spcBef>
            </a:pPr>
            <a:r>
              <a:rPr lang="de-DE" sz="2400" dirty="0" smtClean="0">
                <a:latin typeface="Arial"/>
                <a:ea typeface="ＭＳ Ｐゴシック" pitchFamily="34" charset="-128"/>
                <a:cs typeface="Arial"/>
              </a:rPr>
              <a:t>- Transparenz und Offenlegung der Bewertungskriterien</a:t>
            </a:r>
            <a:endParaRPr lang="de-DE" sz="2400" dirty="0"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03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PO 2019, Ausschluss Veranstaltung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-4099214"/>
            <a:ext cx="8856984" cy="1093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kranke oder verletzte und ansteckungsverdächtige Tiere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Im Zweifelsfall entscheidet der Tierarzt</a:t>
            </a:r>
          </a:p>
          <a:p>
            <a:pPr marL="650161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474931" algn="l"/>
              </a:tabLst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trächtige und säugende Hündinnen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IGP/FH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Ab 19. Tag nach Decktag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-- Bis vollendete 12.Woche nach Wurftag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endParaRPr lang="de-DE" sz="2400" dirty="0">
              <a:ea typeface="Times New Roman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-  AD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tabLst>
                <a:tab pos="474931" algn="l"/>
              </a:tabLst>
            </a:pPr>
            <a:r>
              <a:rPr lang="de-DE" sz="2400" dirty="0" smtClean="0">
                <a:ea typeface="Times New Roman"/>
              </a:rPr>
              <a:t>    -  Ab Decktag</a:t>
            </a:r>
            <a:endParaRPr lang="de-DE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86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PO 2019, </a:t>
            </a:r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Sozialverträglichkeit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-4548568"/>
            <a:ext cx="8640960" cy="1124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 Disqualifikation: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wenn Hund während des Wettkampfes (vor, während oder nach der eigenen Vorführung) Personen oder andere Hunde beißt, versucht zu beißen, attackiert oder versucht zu attackieren.</a:t>
            </a:r>
          </a:p>
          <a:p>
            <a:pPr lvl="1">
              <a:lnSpc>
                <a:spcPct val="110000"/>
              </a:lnSpc>
            </a:pPr>
            <a:endParaRPr lang="de-DE" sz="2400" dirty="0"/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 Nachweis einer erneut bes. BH/VT erforderlich</a:t>
            </a:r>
          </a:p>
          <a:p>
            <a:pPr marL="0" lvl="1" indent="0">
              <a:lnSpc>
                <a:spcPct val="120000"/>
              </a:lnSpc>
              <a:buNone/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/>
              <a:t>Eintrag in alle dem LR bekannten Leistungsnachweise:</a:t>
            </a:r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 algn="ctr">
              <a:lnSpc>
                <a:spcPct val="120000"/>
              </a:lnSpc>
            </a:pPr>
            <a:r>
              <a:rPr lang="de-DE" sz="2400" b="1" i="1" dirty="0" smtClean="0">
                <a:ln>
                  <a:solidFill>
                    <a:srgbClr val="FF0000"/>
                  </a:solidFill>
                </a:ln>
                <a:solidFill>
                  <a:srgbClr val="CA0906"/>
                </a:solidFill>
              </a:rPr>
              <a:t>„Disqualifikation wegen mangelhafter Sozialverträglichkeit, Hund muss erneut in einer      BH/VT vorgestellt werden.“</a:t>
            </a:r>
            <a:endParaRPr lang="de-DE" sz="2400" b="1" dirty="0">
              <a:ln>
                <a:solidFill>
                  <a:srgbClr val="FF0000"/>
                </a:solidFill>
              </a:ln>
              <a:solidFill>
                <a:srgbClr val="CA09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1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PO 2019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1425375"/>
            <a:ext cx="8596661" cy="449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dirty="0" smtClean="0">
                <a:ea typeface="Times New Roman"/>
                <a:cs typeface="Times New Roman"/>
              </a:rPr>
              <a:t>-  Mindestteilnehmerzahl 4 HF/Prüfungstag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  <a:cs typeface="Times New Roman"/>
              </a:rPr>
              <a:t>Die Mindestteilnehmerzahl pro Tag darf ausschließlich für BH/VT Prüfungen unterschritten werden, wenn diese Hunde bei der gleichen Prüfungsveranstaltung eine weiterführende Prüfung ablegen. </a:t>
            </a:r>
            <a:r>
              <a:rPr lang="de-DE" sz="2400" i="1" dirty="0" smtClean="0">
                <a:ea typeface="Times New Roman"/>
                <a:cs typeface="Times New Roman"/>
              </a:rPr>
              <a:t>(Originaltext PO)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  <a:cs typeface="Times New Roman"/>
              </a:rPr>
              <a:t>Ein HF darf  mit dem gleichen Hund nur an einer Prüfungsveranstaltung teilnehmen. (Eine Zwei-Tagesprüfung gilt als eine Prüfungsveranstaltung</a:t>
            </a:r>
            <a:r>
              <a:rPr lang="de-DE" dirty="0" smtClean="0">
                <a:ea typeface="Times New Roman"/>
                <a:cs typeface="Times New Roman"/>
              </a:rPr>
              <a:t>.)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84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116632"/>
            <a:ext cx="892899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altLang="de-DE" sz="3200" b="1" dirty="0" smtClean="0">
              <a:latin typeface="Arial"/>
              <a:cs typeface="Arial"/>
            </a:endParaRPr>
          </a:p>
          <a:p>
            <a:pPr algn="ctr"/>
            <a:r>
              <a:rPr lang="de-DE" altLang="de-DE" sz="3200" b="1" dirty="0" smtClean="0">
                <a:latin typeface="Arial"/>
                <a:cs typeface="Arial"/>
              </a:rPr>
              <a:t>Präambel IGP 2019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Gefährte des Menschen, Sozialgemeinschaft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de-DE" altLang="de-DE" sz="2000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Verantwortung für das Wohlbefinden</a:t>
            </a:r>
          </a:p>
          <a:p>
            <a:pPr>
              <a:lnSpc>
                <a:spcPct val="120000"/>
              </a:lnSpc>
            </a:pPr>
            <a:r>
              <a:rPr lang="de-DE" altLang="de-DE" sz="2000" b="1" dirty="0" smtClean="0"/>
              <a:t>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Tiergerechter, artgemäßer und gewaltfreier Umgang</a:t>
            </a:r>
          </a:p>
          <a:p>
            <a:pPr>
              <a:lnSpc>
                <a:spcPct val="120000"/>
              </a:lnSpc>
            </a:pPr>
            <a:endParaRPr lang="de-DE" altLang="de-DE" sz="2000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Sorgfältige Ausbildung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de-DE" altLang="de-DE" sz="2000" b="1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Größtmögliche Harmonie zwischen Mensch und Hund</a:t>
            </a:r>
          </a:p>
          <a:p>
            <a:pPr lvl="1">
              <a:lnSpc>
                <a:spcPct val="120000"/>
              </a:lnSpc>
            </a:pPr>
            <a:endParaRPr lang="de-DE" altLang="de-DE" sz="2000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Ethische Verpflichtung</a:t>
            </a:r>
          </a:p>
          <a:p>
            <a:pPr>
              <a:lnSpc>
                <a:spcPct val="120000"/>
              </a:lnSpc>
            </a:pPr>
            <a:r>
              <a:rPr lang="de-DE" altLang="de-DE" sz="2000" b="1" dirty="0" smtClean="0"/>
              <a:t> 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altLang="de-DE" sz="2000" b="1" dirty="0" smtClean="0"/>
              <a:t>Erziehen und ausreichend ausbilden</a:t>
            </a:r>
          </a:p>
          <a:p>
            <a:pPr lvl="1">
              <a:lnSpc>
                <a:spcPct val="120000"/>
              </a:lnSpc>
            </a:pPr>
            <a:r>
              <a:rPr lang="de-DE" altLang="de-DE" sz="20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de-DE" altLang="de-DE" sz="2000" b="1" dirty="0" smtClean="0"/>
              <a:t>-     Gesicherte Erkenntnisse der modernen Verhaltenswissenschaften</a:t>
            </a:r>
          </a:p>
          <a:p>
            <a:pPr algn="ctr"/>
            <a:endParaRPr lang="de-DE" altLang="de-DE" sz="2400" b="1" dirty="0" smtClean="0">
              <a:latin typeface="Arial"/>
              <a:cs typeface="Arial"/>
            </a:endParaRPr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5238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PO 2019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-2738842"/>
            <a:ext cx="8640960" cy="825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-  Max. 2 Hunde/Prüfung/HF</a:t>
            </a:r>
          </a:p>
          <a:p>
            <a:pPr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-  innerhalb einer Prüfung nur ein AKZ </a:t>
            </a:r>
          </a:p>
          <a:p>
            <a:pPr lvl="1"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Ausnahme: BH/VT in Verbindung mit einer anderen Prüfung der Stufe 1.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Eigentümer und HF müssen einem Verein des VDH angehören.  </a:t>
            </a:r>
          </a:p>
          <a:p>
            <a:pPr marL="800100" lvl="1" indent="-342900">
              <a:lnSpc>
                <a:spcPct val="13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Ausnahmen für BH/VT Prüfungen ggf. durch VDH, z.Zt.  keine bekannt</a:t>
            </a:r>
            <a:endParaRPr lang="de-DE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86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PO </a:t>
            </a:r>
            <a:r>
              <a:rPr lang="de-DE" sz="2400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2019</a:t>
            </a:r>
            <a:br>
              <a:rPr lang="de-DE" sz="2400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</a:br>
            <a:r>
              <a:rPr lang="de-DE" sz="2400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Halsbandpflicht/Mitführen der Leine</a:t>
            </a:r>
            <a:br>
              <a:rPr lang="de-DE" sz="24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-3157418"/>
            <a:ext cx="8568952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endParaRPr lang="de-DE" sz="2400" dirty="0">
              <a:ea typeface="Times New Roman"/>
            </a:endParaRPr>
          </a:p>
          <a:p>
            <a:endParaRPr lang="de-DE" sz="2400" dirty="0" smtClean="0">
              <a:ea typeface="Times New Roman"/>
            </a:endParaRPr>
          </a:p>
          <a:p>
            <a:r>
              <a:rPr lang="de-DE" sz="2400" dirty="0" smtClean="0">
                <a:ea typeface="Times New Roman"/>
              </a:rPr>
              <a:t>-  Führleine ist mitzuführen</a:t>
            </a:r>
          </a:p>
          <a:p>
            <a:pPr lvl="1"/>
            <a:r>
              <a:rPr lang="de-DE" sz="2400" dirty="0" smtClean="0">
                <a:ea typeface="Times New Roman"/>
              </a:rPr>
              <a:t>mit dem Schloss an der vom Hund abgewandten Seite oder unsichtbar;  </a:t>
            </a:r>
          </a:p>
          <a:p>
            <a:pPr lvl="1"/>
            <a:r>
              <a:rPr lang="de-DE" sz="2400" dirty="0" smtClean="0"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Einreihiges, locker angelegtes </a:t>
            </a:r>
            <a:r>
              <a:rPr lang="de-DE" sz="2400" b="1" dirty="0" smtClean="0">
                <a:solidFill>
                  <a:srgbClr val="FF0000"/>
                </a:solidFill>
                <a:ea typeface="Times New Roman"/>
              </a:rPr>
              <a:t>langgliedriges ?</a:t>
            </a:r>
            <a:r>
              <a:rPr lang="de-DE" sz="2400" dirty="0" smtClean="0">
                <a:ea typeface="Times New Roman"/>
              </a:rPr>
              <a:t> Gliederhalsband 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BH/VT </a:t>
            </a:r>
            <a:r>
              <a:rPr lang="de-DE" sz="2400" b="1" dirty="0" smtClean="0">
                <a:ea typeface="Times New Roman"/>
              </a:rPr>
              <a:t>Lederhalsbänder, Stoffhalsbänder oder Brustgeschirr </a:t>
            </a:r>
            <a:r>
              <a:rPr lang="de-DE" sz="2400" dirty="0" smtClean="0">
                <a:ea typeface="Times New Roman"/>
              </a:rPr>
              <a:t>erlaubt.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Bei der IBGH 1 bis 3 analog der BH/VT, ausgenommen Brustgeschirr.</a:t>
            </a:r>
          </a:p>
          <a:p>
            <a:pPr marL="800100" lvl="1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r>
              <a:rPr lang="de-DE" sz="2400" dirty="0" smtClean="0">
                <a:ea typeface="Times New Roman"/>
              </a:rPr>
              <a:t>-   Fährtenarbeit 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Kettenhalsband plus  </a:t>
            </a:r>
            <a:r>
              <a:rPr lang="de-DE" sz="2400" b="1" dirty="0" smtClean="0">
                <a:ea typeface="Times New Roman"/>
              </a:rPr>
              <a:t>Suchgeschirr oder  Kenndecke </a:t>
            </a:r>
            <a:r>
              <a:rPr lang="de-DE" sz="2400" dirty="0" smtClean="0">
                <a:ea typeface="Times New Roman"/>
              </a:rPr>
              <a:t>möglich;</a:t>
            </a:r>
          </a:p>
          <a:p>
            <a:pPr marL="800100" lvl="1" indent="-342900">
              <a:buFontTx/>
              <a:buChar char="-"/>
            </a:pPr>
            <a:endParaRPr lang="de-DE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79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TSB Bewertung</a:t>
            </a:r>
            <a:r>
              <a:rPr lang="de-DE" sz="3200" dirty="0">
                <a:latin typeface="Arial"/>
                <a:cs typeface="Arial"/>
              </a:rPr>
              <a:t/>
            </a:r>
            <a:br>
              <a:rPr lang="de-DE" sz="3200" dirty="0">
                <a:latin typeface="Arial"/>
                <a:cs typeface="Arial"/>
              </a:rPr>
            </a:br>
            <a:r>
              <a:rPr lang="de-DE" sz="3200" i="1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Arial"/>
                <a:ea typeface="Times New Roman"/>
                <a:cs typeface="Arial"/>
              </a:rPr>
              <a:t>beginnt mit der Übung Stellen und Verbellen</a:t>
            </a: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323528" y="260441"/>
            <a:ext cx="835292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b="1" dirty="0" smtClean="0"/>
          </a:p>
          <a:p>
            <a:pPr>
              <a:lnSpc>
                <a:spcPct val="120000"/>
              </a:lnSpc>
            </a:pPr>
            <a:endParaRPr lang="de-DE" b="1" dirty="0"/>
          </a:p>
          <a:p>
            <a:pPr>
              <a:lnSpc>
                <a:spcPct val="120000"/>
              </a:lnSpc>
            </a:pPr>
            <a:endParaRPr lang="de-DE" b="1" dirty="0" smtClean="0"/>
          </a:p>
          <a:p>
            <a:pPr>
              <a:lnSpc>
                <a:spcPct val="120000"/>
              </a:lnSpc>
            </a:pPr>
            <a:endParaRPr lang="de-DE" b="1" dirty="0"/>
          </a:p>
          <a:p>
            <a:pPr>
              <a:lnSpc>
                <a:spcPct val="120000"/>
              </a:lnSpc>
            </a:pPr>
            <a:endParaRPr lang="de-DE" sz="2000" b="1" dirty="0" smtClean="0"/>
          </a:p>
          <a:p>
            <a:pPr>
              <a:lnSpc>
                <a:spcPct val="120000"/>
              </a:lnSpc>
            </a:pPr>
            <a:r>
              <a:rPr lang="de-DE" sz="2000" b="1" dirty="0" smtClean="0"/>
              <a:t>TSB „ausgeprägt</a:t>
            </a:r>
            <a:r>
              <a:rPr lang="de-DE" sz="2000" dirty="0" smtClean="0"/>
              <a:t>“</a:t>
            </a:r>
          </a:p>
          <a:p>
            <a:pPr>
              <a:lnSpc>
                <a:spcPct val="120000"/>
              </a:lnSpc>
            </a:pPr>
            <a:r>
              <a:rPr lang="de-DE" sz="2000" dirty="0" smtClean="0"/>
              <a:t>große Arbeitsbereitschaft, klares Triebverhalten, zielstrebiges Ausführen der Übungen, selbstsicheres Auftreten, uneingeschränkte Aufmerksamkeit und außergewöhnlich großes Belastungsvermögen.</a:t>
            </a:r>
          </a:p>
          <a:p>
            <a:pPr>
              <a:lnSpc>
                <a:spcPct val="120000"/>
              </a:lnSpc>
            </a:pPr>
            <a:endParaRPr lang="de-DE" sz="2000" b="1" dirty="0" smtClean="0"/>
          </a:p>
          <a:p>
            <a:pPr>
              <a:lnSpc>
                <a:spcPct val="120000"/>
              </a:lnSpc>
            </a:pPr>
            <a:r>
              <a:rPr lang="de-DE" sz="2000" b="1" dirty="0" smtClean="0"/>
              <a:t>TSB „vorhanden“</a:t>
            </a:r>
            <a:endParaRPr lang="de-DE" sz="2000" dirty="0" smtClean="0"/>
          </a:p>
          <a:p>
            <a:pPr>
              <a:lnSpc>
                <a:spcPct val="120000"/>
              </a:lnSpc>
            </a:pPr>
            <a:r>
              <a:rPr lang="de-DE" sz="2000" dirty="0" smtClean="0"/>
              <a:t>Einschränkungen in der Arbeitsbereitschaft, im Triebverhalten, in der Selbstsicherheit, in der Aufmerksamkeit und in der Belastbarkeit.</a:t>
            </a:r>
          </a:p>
          <a:p>
            <a:pPr>
              <a:lnSpc>
                <a:spcPct val="120000"/>
              </a:lnSpc>
            </a:pPr>
            <a:endParaRPr lang="de-DE" sz="2000" b="1" dirty="0" smtClean="0"/>
          </a:p>
          <a:p>
            <a:pPr>
              <a:lnSpc>
                <a:spcPct val="120000"/>
              </a:lnSpc>
            </a:pPr>
            <a:r>
              <a:rPr lang="de-DE" sz="2000" b="1" dirty="0" smtClean="0"/>
              <a:t>TSB  „nicht genügend“</a:t>
            </a:r>
          </a:p>
          <a:p>
            <a:pPr>
              <a:lnSpc>
                <a:spcPct val="120000"/>
              </a:lnSpc>
            </a:pPr>
            <a:r>
              <a:rPr lang="de-DE" sz="2000" dirty="0" smtClean="0"/>
              <a:t>Mängeln in der Arbeitsbereitschaft, mangelnde Triebveranlagung, fehlende Selbstsicherheit und ungenügende Belastbarkeit.</a:t>
            </a:r>
          </a:p>
          <a:p>
            <a:pPr marL="195049" indent="0" algn="just">
              <a:lnSpc>
                <a:spcPct val="130000"/>
              </a:lnSpc>
              <a:spcBef>
                <a:spcPts val="600"/>
              </a:spcBef>
              <a:buNone/>
            </a:pPr>
            <a:endParaRPr lang="de-DE" sz="1200" dirty="0" smtClean="0">
              <a:solidFill>
                <a:srgbClr val="242852"/>
              </a:solidFill>
              <a:ea typeface="Times New Roman"/>
            </a:endParaRPr>
          </a:p>
          <a:p>
            <a:endParaRPr lang="de-DE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6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Hörzeichen (HZ)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-2711142"/>
            <a:ext cx="8712968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de-DE" sz="2800" dirty="0" smtClean="0">
                <a:ea typeface="Times New Roman"/>
                <a:cs typeface="Times New Roman"/>
              </a:rPr>
              <a:t>HZ in der Prüfungsordnung gelten als Vorschlag</a:t>
            </a:r>
          </a:p>
          <a:p>
            <a:pPr lvl="1"/>
            <a:r>
              <a:rPr lang="de-DE" sz="2800" dirty="0" smtClean="0">
                <a:ea typeface="Times New Roman"/>
                <a:cs typeface="Times New Roman"/>
              </a:rPr>
              <a:t>- normal gesprochene Worte </a:t>
            </a:r>
          </a:p>
          <a:p>
            <a:pPr lvl="1"/>
            <a:r>
              <a:rPr lang="de-DE" sz="2800" dirty="0" smtClean="0">
                <a:ea typeface="Times New Roman"/>
                <a:cs typeface="Times New Roman"/>
              </a:rPr>
              <a:t>- für eine Tätigkeit immer gleich</a:t>
            </a:r>
          </a:p>
          <a:p>
            <a:pPr marL="650163" lvl="1" indent="0">
              <a:buNone/>
            </a:pPr>
            <a:endParaRPr lang="de-DE" sz="2800" dirty="0" smtClean="0">
              <a:solidFill>
                <a:srgbClr val="242852"/>
              </a:solidFill>
            </a:endParaRPr>
          </a:p>
          <a:p>
            <a:r>
              <a:rPr lang="de-DE" sz="2800" b="1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</a:rPr>
              <a:t>Regelung Deutschland (VDH Ausschuss)</a:t>
            </a:r>
            <a:r>
              <a:rPr lang="de-DE" sz="2800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</a:rPr>
              <a:t>:</a:t>
            </a:r>
          </a:p>
          <a:p>
            <a:endParaRPr lang="de-DE" sz="2800" dirty="0" smtClean="0">
              <a:ln>
                <a:solidFill>
                  <a:srgbClr val="CA0906"/>
                </a:solidFill>
              </a:ln>
              <a:solidFill>
                <a:srgbClr val="800000"/>
              </a:solidFill>
            </a:endParaRPr>
          </a:p>
          <a:p>
            <a:pPr lvl="1"/>
            <a:r>
              <a:rPr lang="de-DE" sz="2800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</a:rPr>
              <a:t>- HZ wie bisher, bindend</a:t>
            </a:r>
          </a:p>
          <a:p>
            <a:pPr marL="914400" lvl="1" indent="-457200">
              <a:buFontTx/>
              <a:buChar char="-"/>
            </a:pPr>
            <a:r>
              <a:rPr lang="de-DE" sz="2800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</a:rPr>
              <a:t>ausländische. Hunde können vom deutschen HF mit  ausländischen. HZ vorgeführt werden</a:t>
            </a:r>
          </a:p>
          <a:p>
            <a:pPr marL="914400" lvl="1" indent="-457200">
              <a:buFontTx/>
              <a:buChar char="-"/>
            </a:pPr>
            <a:r>
              <a:rPr lang="de-DE" sz="2800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</a:rPr>
              <a:t>ausländische  HF dürfen HZ  ihrer Muttersprache verwenden</a:t>
            </a:r>
          </a:p>
          <a:p>
            <a:pPr marL="914400" lvl="1" indent="-457200">
              <a:buFontTx/>
              <a:buChar char="-"/>
            </a:pPr>
            <a:endParaRPr lang="de-DE" sz="2800" dirty="0">
              <a:ln>
                <a:solidFill>
                  <a:srgbClr val="CA0906"/>
                </a:solidFill>
              </a:ln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7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1"/>
                </a:solidFill>
                <a:latin typeface="Book Antiqua"/>
                <a:ea typeface="Times New Roman"/>
                <a:cs typeface="Book Antiqua"/>
              </a:rPr>
              <a:t>Disqualifikation</a:t>
            </a:r>
            <a:r>
              <a:rPr lang="de-DE" sz="4400" dirty="0">
                <a:solidFill>
                  <a:srgbClr val="000000"/>
                </a:solidFill>
                <a:latin typeface="Book Antiqua"/>
                <a:ea typeface="Times New Roman"/>
                <a:cs typeface="Book Antiqua"/>
              </a:rPr>
              <a:t>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79512" y="-1603147"/>
            <a:ext cx="8784976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2400" b="1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b="1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b="1" dirty="0" smtClean="0">
                <a:ea typeface="Times New Roman"/>
              </a:rPr>
              <a:t>-  alle </a:t>
            </a:r>
            <a:r>
              <a:rPr lang="de-DE" sz="2400" dirty="0" smtClean="0">
                <a:ea typeface="Times New Roman"/>
              </a:rPr>
              <a:t>bis dahin vergebenen Punkte werden aberkannt</a:t>
            </a:r>
          </a:p>
          <a:p>
            <a:pPr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Leistungsheft Eintrag:</a:t>
            </a:r>
          </a:p>
          <a:p>
            <a:pPr lvl="1"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kein Noten (Qualifikationen) </a:t>
            </a:r>
          </a:p>
          <a:p>
            <a:pPr lvl="1"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keine Punkte </a:t>
            </a:r>
          </a:p>
          <a:p>
            <a:pPr lvl="1"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Disqualifikationsgrund 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keine Besprechung 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kein Vorführen des Hundes in den noch ausstehenden Abteilungen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1533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Abbruch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12707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Anerkennung </a:t>
            </a:r>
            <a:r>
              <a:rPr lang="de-DE" sz="2400" b="1" dirty="0" smtClean="0">
                <a:ea typeface="Times New Roman"/>
              </a:rPr>
              <a:t>aller</a:t>
            </a:r>
            <a:r>
              <a:rPr lang="de-DE" sz="2400" dirty="0" smtClean="0">
                <a:ea typeface="Times New Roman"/>
              </a:rPr>
              <a:t> bis dahin vergebenen Punkte</a:t>
            </a:r>
          </a:p>
          <a:p>
            <a:pPr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Eintrag Leistungsheft 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die bis zum Abbruch erreichten Punkte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b="1" dirty="0" smtClean="0">
                <a:ea typeface="Times New Roman"/>
              </a:rPr>
              <a:t>-  Außer Abbruch in Abt. C </a:t>
            </a:r>
          </a:p>
          <a:p>
            <a:pPr lvl="1">
              <a:lnSpc>
                <a:spcPct val="120000"/>
              </a:lnSpc>
            </a:pPr>
            <a:r>
              <a:rPr lang="de-DE" sz="2400" b="1" dirty="0" smtClean="0">
                <a:ea typeface="Times New Roman"/>
              </a:rPr>
              <a:t>-  Besprechung + Eintrag  0 Punkte + TSB Vergabe!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ea typeface="Times New Roman"/>
              </a:rPr>
              <a:t>-  Weiteres Vorführen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3667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Abbruch wegen Krankheit / Verletzung 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2136339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HF meldet seinen Hund nach einer bereits abgelegten Disziplin krank.</a:t>
            </a:r>
          </a:p>
          <a:p>
            <a:endParaRPr lang="de-DE" sz="2400" dirty="0" smtClean="0"/>
          </a:p>
          <a:p>
            <a:r>
              <a:rPr lang="de-DE" sz="2400" dirty="0" smtClean="0"/>
              <a:t>- Eintrag in die Prüfungsunterlagen:</a:t>
            </a:r>
          </a:p>
          <a:p>
            <a:r>
              <a:rPr lang="de-DE" sz="2400" dirty="0" smtClean="0"/>
              <a:t>	</a:t>
            </a:r>
            <a:r>
              <a:rPr lang="de-DE" sz="2400" b="1" dirty="0" smtClean="0"/>
              <a:t> „Abbruch wegen Krankheit“</a:t>
            </a:r>
          </a:p>
          <a:p>
            <a:endParaRPr lang="de-DE" sz="2400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Die bis dahin erreichten Punkte bleiben erhalten</a:t>
            </a:r>
            <a:r>
              <a:rPr lang="de-DE" sz="2400" b="1" dirty="0" smtClean="0"/>
              <a:t>, ein Prädikat wird nicht vergeben.</a:t>
            </a:r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1008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Abbruch wegen Krankheit / Verletzung 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2011689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smtClean="0"/>
              <a:t>Abbruch durch LR auch gegen die Einsicht des Hundeführers  möglich.</a:t>
            </a:r>
          </a:p>
          <a:p>
            <a:pPr>
              <a:lnSpc>
                <a:spcPct val="110000"/>
              </a:lnSpc>
            </a:pPr>
            <a:endParaRPr lang="de-DE" sz="2400" b="1" dirty="0" smtClean="0"/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Hund nach Ermessen des LR erkrankt/verletzt 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de-DE" sz="2400" dirty="0" smtClean="0"/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Bei Hunden, die wegen ihres Alters offensichtlich aus Tierschutzgesichtspunkten nicht mehr vorgeführt werden dürfen. </a:t>
            </a:r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r>
              <a:rPr lang="de-DE" sz="2400" dirty="0" smtClean="0"/>
              <a:t>-   Eintrag z.B. </a:t>
            </a:r>
            <a:r>
              <a:rPr lang="de-DE" sz="2400" b="1" dirty="0" smtClean="0"/>
              <a:t>„Abbruch wegen Verletzung“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5899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Unbefangenheitsüberprüfung</a:t>
            </a:r>
            <a:b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3200" dirty="0">
                <a:solidFill>
                  <a:srgbClr val="FF0000"/>
                </a:solidFill>
                <a:latin typeface="Arial"/>
                <a:cs typeface="Arial"/>
              </a:rPr>
              <a:t>vor </a:t>
            </a:r>
            <a:r>
              <a:rPr lang="de-DE" sz="3200" dirty="0" smtClean="0">
                <a:solidFill>
                  <a:srgbClr val="FF0000"/>
                </a:solidFill>
                <a:latin typeface="Arial"/>
                <a:cs typeface="Arial"/>
              </a:rPr>
              <a:t>Beginn </a:t>
            </a: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einer </a:t>
            </a:r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Prüfung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1787812"/>
            <a:ext cx="8568952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endParaRPr lang="de-DE" sz="2400" dirty="0" smtClean="0"/>
          </a:p>
          <a:p>
            <a:pPr lvl="0">
              <a:lnSpc>
                <a:spcPct val="120000"/>
              </a:lnSpc>
            </a:pPr>
            <a:endParaRPr lang="de-DE" sz="2400" dirty="0"/>
          </a:p>
          <a:p>
            <a:pPr lvl="0">
              <a:lnSpc>
                <a:spcPct val="120000"/>
              </a:lnSpc>
            </a:pPr>
            <a:endParaRPr lang="de-DE" sz="2400" dirty="0" smtClean="0"/>
          </a:p>
          <a:p>
            <a:pPr lvl="0">
              <a:lnSpc>
                <a:spcPct val="120000"/>
              </a:lnSpc>
            </a:pPr>
            <a:endParaRPr lang="de-DE" sz="2400" dirty="0"/>
          </a:p>
          <a:p>
            <a:pPr lvl="0">
              <a:lnSpc>
                <a:spcPct val="120000"/>
              </a:lnSpc>
            </a:pPr>
            <a:endParaRPr lang="de-DE" sz="2400" dirty="0" smtClean="0"/>
          </a:p>
          <a:p>
            <a:pPr lvl="0">
              <a:lnSpc>
                <a:spcPct val="120000"/>
              </a:lnSpc>
            </a:pPr>
            <a:endParaRPr lang="de-DE" sz="2400" dirty="0"/>
          </a:p>
          <a:p>
            <a:pPr lvl="0">
              <a:lnSpc>
                <a:spcPct val="120000"/>
              </a:lnSpc>
            </a:pPr>
            <a:endParaRPr lang="de-DE" sz="2400" dirty="0" smtClean="0"/>
          </a:p>
          <a:p>
            <a:pPr lvl="0">
              <a:lnSpc>
                <a:spcPct val="120000"/>
              </a:lnSpc>
            </a:pPr>
            <a:endParaRPr lang="de-DE" sz="2400" dirty="0"/>
          </a:p>
          <a:p>
            <a:pPr lvl="0">
              <a:lnSpc>
                <a:spcPct val="120000"/>
              </a:lnSpc>
            </a:pPr>
            <a:endParaRPr lang="de-DE" sz="2400" dirty="0" smtClean="0"/>
          </a:p>
          <a:p>
            <a:pPr lvl="0">
              <a:lnSpc>
                <a:spcPct val="120000"/>
              </a:lnSpc>
            </a:pPr>
            <a:r>
              <a:rPr lang="de-DE" sz="2400" dirty="0" smtClean="0"/>
              <a:t>-  an einem neutralen Ort 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keine zu enge Verbindung zum Übungsplatz/Fährtengelände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endParaRPr lang="de-DE" sz="2400" dirty="0" smtClean="0"/>
          </a:p>
          <a:p>
            <a:pPr marL="342900" lvl="0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alle Hunde sind einzeln vorzuführen.</a:t>
            </a:r>
          </a:p>
          <a:p>
            <a:pPr marL="342900" lvl="0" indent="-342900">
              <a:lnSpc>
                <a:spcPct val="120000"/>
              </a:lnSpc>
              <a:buFontTx/>
              <a:buChar char="-"/>
            </a:pPr>
            <a:endParaRPr lang="de-DE" sz="2400" dirty="0" smtClean="0"/>
          </a:p>
          <a:p>
            <a:pPr marL="342900" lvl="0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nicht unmittelbar vor Fährtenansatz/ Prüfungseinsatz Hund angeleint, unter Kontrolle;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0556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Identitätskontrolle, </a:t>
            </a:r>
            <a:r>
              <a:rPr lang="de-DE" sz="3200" b="0" i="1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zwingender </a:t>
            </a:r>
            <a:r>
              <a:rPr lang="de-DE" sz="3200" b="0" i="1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Bestandteil der Unbefangenheitsüberprüfung</a:t>
            </a:r>
            <a:endParaRPr lang="de-DE" sz="3200" b="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-2387977"/>
            <a:ext cx="8856984" cy="832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Times New Roman"/>
            </a:endParaRPr>
          </a:p>
          <a:p>
            <a:pPr algn="ctr">
              <a:lnSpc>
                <a:spcPct val="110000"/>
              </a:lnSpc>
            </a:pPr>
            <a:r>
              <a:rPr lang="de-DE" sz="2400" b="1" dirty="0" smtClean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  <a:ea typeface="Times New Roman"/>
              </a:rPr>
              <a:t>Hunde, deren Identität nicht eindeutig feststellbar ist, dürfen an keiner Leistungsveranstaltung teilnehmen.</a:t>
            </a:r>
          </a:p>
          <a:p>
            <a:endParaRPr lang="de-DE" sz="2400" b="1" dirty="0" smtClean="0">
              <a:solidFill>
                <a:srgbClr val="000000"/>
              </a:solidFill>
              <a:ea typeface="Times New Roman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Chip nicht gefunden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HF  Chipkontrolle möglich</a:t>
            </a:r>
          </a:p>
          <a:p>
            <a:pPr marL="800100" lvl="1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anschließende Kontrolle durch LR </a:t>
            </a:r>
            <a:r>
              <a:rPr lang="de-DE" sz="2400" u="sng" dirty="0" smtClean="0">
                <a:ea typeface="Times New Roman"/>
              </a:rPr>
              <a:t>verpflichtend</a:t>
            </a:r>
            <a:r>
              <a:rPr lang="de-DE" sz="2400" dirty="0" smtClean="0">
                <a:ea typeface="Times New Roman"/>
              </a:rPr>
              <a:t> !! </a:t>
            </a:r>
          </a:p>
          <a:p>
            <a:pPr marL="800100" lvl="1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LR darf den Hund z.B. mit dem Chiplesegerät berühren</a:t>
            </a:r>
            <a:endParaRPr lang="de-DE" sz="2400" b="1" u="sng" dirty="0"/>
          </a:p>
        </p:txBody>
      </p:sp>
    </p:spTree>
    <p:extLst>
      <p:ext uri="{BB962C8B-B14F-4D97-AF65-F5344CB8AC3E}">
        <p14:creationId xmlns:p14="http://schemas.microsoft.com/office/powerpoint/2010/main" val="2929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Eine Vervielfältigung oder Verbreitung in den Medien ist nicht gestattet.</a:t>
            </a:r>
          </a:p>
          <a:p>
            <a:endParaRPr lang="de-DE" dirty="0"/>
          </a:p>
          <a:p>
            <a:r>
              <a:rPr lang="de-DE" dirty="0"/>
              <a:t>Diese Präsentation dient der Information.</a:t>
            </a:r>
          </a:p>
          <a:p>
            <a:r>
              <a:rPr lang="de-DE" b="1" dirty="0"/>
              <a:t>Entscheidend ist die gültigen FCI-IGP 2019</a:t>
            </a:r>
          </a:p>
          <a:p>
            <a:pPr marL="0" indent="0">
              <a:buNone/>
            </a:pPr>
            <a:r>
              <a:rPr lang="de-DE" dirty="0"/>
              <a:t>    Ausnahme: </a:t>
            </a:r>
          </a:p>
          <a:p>
            <a:pPr lvl="1"/>
            <a:r>
              <a:rPr lang="de-DE" dirty="0"/>
              <a:t>Beschlüsse des VDH-Ausschusses</a:t>
            </a:r>
          </a:p>
          <a:p>
            <a:pPr lvl="1"/>
            <a:r>
              <a:rPr lang="de-DE" dirty="0"/>
              <a:t>Beschlüsse des </a:t>
            </a:r>
            <a:r>
              <a:rPr lang="de-DE" dirty="0" err="1" smtClean="0"/>
              <a:t>KfT</a:t>
            </a:r>
            <a:r>
              <a:rPr lang="de-DE" dirty="0" smtClean="0"/>
              <a:t> </a:t>
            </a:r>
            <a:r>
              <a:rPr lang="de-DE" dirty="0"/>
              <a:t>(nur gültig im Bereich des </a:t>
            </a:r>
            <a:r>
              <a:rPr lang="de-DE" dirty="0" err="1" smtClean="0"/>
              <a:t>KfT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DF4DAD81-8E59-5A49-B3C4-2366233D8EE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975"/>
            <a:ext cx="38163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Book Antiqua"/>
                <a:ea typeface="Times New Roman"/>
                <a:cs typeface="Book Antiqua"/>
              </a:rPr>
              <a:t>Helferbestimmungen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1526685"/>
            <a:ext cx="889248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r>
              <a:rPr lang="de-DE" sz="2400" b="1" u="sng" dirty="0" smtClean="0">
                <a:ea typeface="Times New Roman"/>
              </a:rPr>
              <a:t>Vereinsprüfungen </a:t>
            </a: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r>
              <a:rPr lang="de-DE" sz="2400" dirty="0" smtClean="0">
                <a:ea typeface="Times New Roman"/>
              </a:rPr>
              <a:t>-   Es kann mit einem Helfer gearbeitet werden. </a:t>
            </a: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endParaRPr lang="de-DE" sz="2400" dirty="0" smtClean="0">
              <a:ea typeface="Times New Roman"/>
            </a:endParaRPr>
          </a:p>
          <a:p>
            <a:pPr marL="342900" indent="-342900">
              <a:lnSpc>
                <a:spcPct val="105000"/>
              </a:lnSpc>
              <a:spcAft>
                <a:spcPts val="799"/>
              </a:spcAft>
              <a:buFontTx/>
              <a:buChar char="-"/>
              <a:tabLst>
                <a:tab pos="457152" algn="l"/>
              </a:tabLst>
            </a:pPr>
            <a:r>
              <a:rPr lang="de-DE" sz="2400" b="1" dirty="0" smtClean="0">
                <a:ea typeface="Times New Roman"/>
              </a:rPr>
              <a:t>Ein einmaliger Helferwechsel ist zugelassen, wenn der Helfer selbst Teilnehmer an einer Vereinsprüfung ist.</a:t>
            </a: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r>
              <a:rPr lang="de-DE" sz="2400" b="1" dirty="0" smtClean="0">
                <a:ea typeface="Times New Roman"/>
              </a:rPr>
              <a:t> </a:t>
            </a:r>
          </a:p>
          <a:p>
            <a:pPr marL="342900" indent="-342900">
              <a:lnSpc>
                <a:spcPct val="105000"/>
              </a:lnSpc>
              <a:spcAft>
                <a:spcPts val="799"/>
              </a:spcAft>
              <a:buFontTx/>
              <a:buChar char="-"/>
              <a:tabLst>
                <a:tab pos="457152" algn="l"/>
              </a:tabLst>
            </a:pPr>
            <a:r>
              <a:rPr lang="de-DE" sz="2400" b="1" dirty="0" smtClean="0">
                <a:ln>
                  <a:solidFill>
                    <a:srgbClr val="CA0906"/>
                  </a:solidFill>
                </a:ln>
                <a:solidFill>
                  <a:srgbClr val="FF0000"/>
                </a:solidFill>
                <a:ea typeface="Times New Roman"/>
              </a:rPr>
              <a:t>(Anmerkung: Wechsel in den verschiedenen Stufen nichtmehr möglich!!!)</a:t>
            </a: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endParaRPr lang="de-DE" sz="2400" b="1" dirty="0" smtClean="0">
              <a:ln>
                <a:solidFill>
                  <a:srgbClr val="CA0906"/>
                </a:solidFill>
              </a:ln>
              <a:solidFill>
                <a:srgbClr val="FF0000"/>
              </a:solidFill>
              <a:ea typeface="Times New Roman"/>
            </a:endParaRP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r>
              <a:rPr lang="de-DE" sz="2400" b="1" u="sng" dirty="0" smtClean="0">
                <a:ea typeface="Times New Roman"/>
              </a:rPr>
              <a:t>Überregionale Veranstaltungen </a:t>
            </a:r>
          </a:p>
          <a:p>
            <a:pPr>
              <a:lnSpc>
                <a:spcPct val="105000"/>
              </a:lnSpc>
              <a:spcAft>
                <a:spcPts val="799"/>
              </a:spcAft>
              <a:tabLst>
                <a:tab pos="457152" algn="l"/>
              </a:tabLst>
            </a:pPr>
            <a:r>
              <a:rPr lang="de-DE" sz="2400" dirty="0" smtClean="0">
                <a:ea typeface="Times New Roman"/>
              </a:rPr>
              <a:t>-  generell mindestens zwei Helfer</a:t>
            </a:r>
            <a:endParaRPr lang="de-DE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787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961195624"/>
              </p:ext>
            </p:extLst>
          </p:nvPr>
        </p:nvGraphicFramePr>
        <p:xfrm>
          <a:off x="-1764704" y="-1467544"/>
          <a:ext cx="12655189" cy="909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0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Zulassung zu Prüfungen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1309959"/>
            <a:ext cx="8892480" cy="474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 smtClean="0"/>
              <a:t>Voraussetzung ist eine bestandene BH/VT</a:t>
            </a:r>
          </a:p>
          <a:p>
            <a:pPr algn="ctr">
              <a:lnSpc>
                <a:spcPct val="120000"/>
              </a:lnSpc>
            </a:pPr>
            <a:r>
              <a:rPr lang="de-DE" sz="2400" b="1" dirty="0" smtClean="0"/>
              <a:t>(Mindestalter in Deutschland wird noch geklärt)</a:t>
            </a:r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30000"/>
              </a:lnSpc>
            </a:pPr>
            <a:r>
              <a:rPr lang="de-DE" sz="2400" dirty="0" smtClean="0"/>
              <a:t>- IGBH-1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IGP-V , IGP-1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IFH-V, IFH-1, </a:t>
            </a:r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IGP-FH  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IGP-ZTP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FPr. 1-3, UPr. 1-3, GPr. 1-3, SPr.1-3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Stö.Pr. 1</a:t>
            </a:r>
          </a:p>
          <a:p>
            <a:pPr>
              <a:lnSpc>
                <a:spcPct val="130000"/>
              </a:lnSpc>
            </a:pPr>
            <a:r>
              <a:rPr lang="de-DE" sz="2400" dirty="0" smtClean="0"/>
              <a:t>- IAD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4297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98266"/>
              </p:ext>
            </p:extLst>
          </p:nvPr>
        </p:nvGraphicFramePr>
        <p:xfrm>
          <a:off x="179512" y="692696"/>
          <a:ext cx="8435280" cy="63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67"/>
                <a:gridCol w="5879213"/>
              </a:tblGrid>
              <a:tr h="129505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Voraussetzung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IBGH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IGBH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IBGH 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IGBH 2 / Obedience 1 / IGP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IGP</a:t>
                      </a:r>
                      <a:r>
                        <a:rPr lang="de-DE" sz="24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de-DE" sz="2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IGP 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IGP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FH</a:t>
                      </a:r>
                      <a:r>
                        <a:rPr lang="de-DE" sz="24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de-DE" sz="2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FH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StöPr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StöPr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7093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StöPr 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StöPr</a:t>
                      </a:r>
                      <a:r>
                        <a:rPr lang="de-DE" sz="2400" b="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2</a:t>
                      </a:r>
                      <a:endParaRPr lang="de-DE" sz="24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Zulassung zu Prüfungen</a:t>
            </a:r>
          </a:p>
        </p:txBody>
      </p:sp>
    </p:spTree>
    <p:extLst>
      <p:ext uri="{BB962C8B-B14F-4D97-AF65-F5344CB8AC3E}">
        <p14:creationId xmlns:p14="http://schemas.microsoft.com/office/powerpoint/2010/main" val="745959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Zulassungsbestimmungen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Mindesalter, Monate</a:t>
            </a: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47346"/>
              </p:ext>
            </p:extLst>
          </p:nvPr>
        </p:nvGraphicFramePr>
        <p:xfrm>
          <a:off x="83127" y="1412776"/>
          <a:ext cx="8784975" cy="5125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 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16 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 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 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 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IBGH 1-3</a:t>
                      </a:r>
                    </a:p>
                    <a:p>
                      <a:pPr algn="ctr"/>
                      <a:endParaRPr lang="de-DE" sz="18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1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IAD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IGP-1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</a:t>
                      </a:r>
                      <a:r>
                        <a:rPr lang="de-DE" sz="18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-2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IGP-3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8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IGP-V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IFH-1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IFH-2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IGP-FH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8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IFH-V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8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FPr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 1-3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IGP-ZTP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Stö.Pr.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69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Einheiten pro Tag pro Prüfungsstufe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04008"/>
              </p:ext>
            </p:extLst>
          </p:nvPr>
        </p:nvGraphicFramePr>
        <p:xfrm>
          <a:off x="179511" y="1397000"/>
          <a:ext cx="8964489" cy="5613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8163"/>
                <a:gridCol w="2988163"/>
                <a:gridCol w="2988163"/>
              </a:tblGrid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Abteilung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 Abteilungen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Abteilungen</a:t>
                      </a: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FPr.</a:t>
                      </a:r>
                      <a:r>
                        <a:rPr lang="de-DE" sz="2400" b="1" baseline="0" dirty="0">
                          <a:latin typeface="Arial"/>
                          <a:cs typeface="Arial"/>
                        </a:rPr>
                        <a:t> 1-3</a:t>
                      </a:r>
                      <a:endParaRPr lang="de-DE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GPr.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IGP 1-3</a:t>
                      </a: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>
                          <a:latin typeface="Arial"/>
                          <a:cs typeface="Arial"/>
                        </a:rPr>
                        <a:t>UPr. 1-3</a:t>
                      </a:r>
                      <a:endParaRPr lang="de-DE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1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latin typeface="Arial"/>
                          <a:cs typeface="Arial"/>
                        </a:rPr>
                        <a:t>BH/VT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1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latin typeface="Arial"/>
                          <a:cs typeface="Arial"/>
                        </a:rPr>
                        <a:t>IFH 1 + 2</a:t>
                      </a: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>
                          <a:latin typeface="Arial"/>
                          <a:cs typeface="Arial"/>
                        </a:rPr>
                        <a:t>SPr. 1-3</a:t>
                      </a:r>
                      <a:endParaRPr lang="de-DE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1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strike="sngStrike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IGP-FH</a:t>
                      </a:r>
                      <a:r>
                        <a:rPr lang="de-DE" sz="2400" b="1" baseline="0" dirty="0">
                          <a:latin typeface="Arial"/>
                          <a:cs typeface="Arial"/>
                        </a:rPr>
                        <a:t> 2  (2x)</a:t>
                      </a:r>
                      <a:endParaRPr lang="de-DE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IBGP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IGP-V </a:t>
                      </a: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IFH-V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Stö.Pr. 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IAD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/>
                          <a:cs typeface="Arial"/>
                        </a:rPr>
                        <a:t>Sachkunde 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577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Abteilung A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 Fährte IGP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4146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1828800" y="1052736"/>
            <a:ext cx="5486400" cy="530352"/>
          </a:xfrm>
        </p:spPr>
        <p:txBody>
          <a:bodyPr>
            <a:normAutofit fontScale="25000" lnSpcReduction="20000"/>
          </a:bodyPr>
          <a:lstStyle/>
          <a:p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5600" dirty="0" smtClean="0">
                <a:solidFill>
                  <a:srgbClr val="FF0000"/>
                </a:solidFill>
              </a:rPr>
              <a:t>Uwe J. Geyer  / Office WTWU</a:t>
            </a:r>
          </a:p>
          <a:p>
            <a:r>
              <a:rPr lang="de-DE" sz="5600" dirty="0" smtClean="0">
                <a:solidFill>
                  <a:srgbClr val="FF0000"/>
                </a:solidFill>
              </a:rPr>
              <a:t>Abgestimmt mit LRO Uwe Krachudel</a:t>
            </a:r>
            <a:endParaRPr lang="de-DE" sz="5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3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Fährtenfähiger Untergrund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2219438"/>
            <a:ext cx="89289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dirty="0" smtClean="0">
                <a:ea typeface="Times New Roman"/>
              </a:rPr>
              <a:t>alle natürlichen Böden wie z.B. Wiese, Acker und Waldboden</a:t>
            </a:r>
          </a:p>
          <a:p>
            <a:pPr>
              <a:lnSpc>
                <a:spcPct val="120000"/>
              </a:lnSpc>
            </a:pPr>
            <a:r>
              <a:rPr lang="de-DE" sz="2800" dirty="0" smtClean="0">
                <a:ea typeface="Times New Roman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Times New Roman"/>
              </a:rPr>
              <a:t>In allen Prüfungsstufen </a:t>
            </a:r>
            <a:r>
              <a:rPr lang="de-DE" sz="2800" dirty="0" smtClean="0">
                <a:ea typeface="Times New Roman"/>
              </a:rPr>
              <a:t>ist in Anpassung an das vorhandene Fährtengelände auch Wechselgelände und Wegüberquerungen möglich.</a:t>
            </a:r>
            <a:endParaRPr lang="de-DE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14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Allgem. Bestimmungen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2547664"/>
            <a:ext cx="8568952" cy="862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endParaRPr lang="de-DE" sz="2400" dirty="0"/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endParaRPr lang="de-DE" sz="2400" dirty="0"/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endParaRPr lang="de-DE" sz="2400" dirty="0"/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endParaRPr lang="de-DE" sz="2400" dirty="0"/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endParaRPr lang="de-DE" sz="2400" dirty="0"/>
          </a:p>
          <a:p>
            <a:pPr>
              <a:lnSpc>
                <a:spcPct val="110000"/>
              </a:lnSpc>
            </a:pPr>
            <a:r>
              <a:rPr lang="de-DE" sz="2400" dirty="0" smtClean="0"/>
              <a:t>Schenkellänge mind. </a:t>
            </a:r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50 Schritte</a:t>
            </a:r>
          </a:p>
          <a:p>
            <a:pPr>
              <a:lnSpc>
                <a:spcPct val="110000"/>
              </a:lnSpc>
            </a:pPr>
            <a:endParaRPr lang="de-DE" sz="2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2400" dirty="0" smtClean="0"/>
              <a:t>Abstand Winkel/Gegenstände mind. 20 Schritte</a:t>
            </a:r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r>
              <a:rPr lang="de-DE" sz="2400" dirty="0" smtClean="0"/>
              <a:t>Gegenstände müssen auf der Fährte liegen</a:t>
            </a:r>
          </a:p>
          <a:p>
            <a:pPr>
              <a:lnSpc>
                <a:spcPct val="110000"/>
              </a:lnSpc>
            </a:pPr>
            <a:r>
              <a:rPr lang="de-DE" sz="24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de-DE" sz="2400" dirty="0" smtClean="0"/>
              <a:t>Verleitung: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Darf 1. und letzten Schenkel nicht kreuzen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Darf Fährte nicht unter 60° schneiden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Abstand Winkel/Verleitung mind. 40 Schritte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Muss die Fährte zweimal kreuzen (zwei Schenkel?)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7694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Legen der Fährten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1720840"/>
            <a:ext cx="871296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  <a:cs typeface="Times New Roman"/>
              </a:rPr>
              <a:t>Der LR/Fährtenbeauftragte beaufsichtigt das Legen der  Fährten und weist die FL ein.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de-DE" sz="24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  <a:cs typeface="Times New Roman"/>
              </a:rPr>
              <a:t>Die Abgangsstelle wird durch ein Schild gekennzeichnet, unmittelbar links neben der Abgangsstelle.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de-DE" sz="24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b="1" dirty="0" smtClean="0">
                <a:ea typeface="Times New Roman"/>
              </a:rPr>
              <a:t>Während des Legens müssen sich Hund  und HF außer Sicht aufhalten</a:t>
            </a:r>
            <a:r>
              <a:rPr lang="de-DE" sz="2400" dirty="0" smtClean="0">
                <a:ea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de-DE" sz="2400" dirty="0" smtClean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ea typeface="Times New Roman"/>
              </a:rPr>
              <a:t>Auslosung der Reihenfolge </a:t>
            </a:r>
            <a:r>
              <a:rPr lang="de-DE" sz="2400" u="sng" dirty="0" smtClean="0">
                <a:ea typeface="Times New Roman"/>
              </a:rPr>
              <a:t>nach</a:t>
            </a:r>
            <a:r>
              <a:rPr lang="de-DE" sz="2400" dirty="0" smtClean="0">
                <a:ea typeface="Times New Roman"/>
              </a:rPr>
              <a:t> dem Legen  der Fährten </a:t>
            </a:r>
            <a:r>
              <a:rPr lang="de-DE" sz="2400" b="1" dirty="0" smtClean="0">
                <a:ea typeface="Times New Roman"/>
              </a:rPr>
              <a:t>im Beisein </a:t>
            </a:r>
            <a:r>
              <a:rPr lang="de-DE" sz="2400" dirty="0" smtClean="0">
                <a:ea typeface="Times New Roman"/>
              </a:rPr>
              <a:t>des LR</a:t>
            </a:r>
            <a:endParaRPr lang="de-DE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2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>
                <a:solidFill>
                  <a:schemeClr val="tx1"/>
                </a:solidFill>
                <a:latin typeface="Book Antiqua"/>
                <a:cs typeface="Book Antiqua"/>
              </a:rPr>
              <a:t>Ausbildung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216711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altLang="de-DE" sz="2400" dirty="0" smtClean="0"/>
              <a:t>Die Naturgesetze müssen die Ausbildung unseres Hundes bestimmen.</a:t>
            </a:r>
          </a:p>
          <a:p>
            <a:endParaRPr lang="de-DE" altLang="de-DE" sz="2400" dirty="0" smtClean="0"/>
          </a:p>
          <a:p>
            <a:endParaRPr lang="de-DE" altLang="de-DE" sz="2400" dirty="0" smtClean="0"/>
          </a:p>
          <a:p>
            <a:pPr marL="342900" indent="-342900">
              <a:buFontTx/>
              <a:buChar char="-"/>
            </a:pPr>
            <a:r>
              <a:rPr lang="de-DE" altLang="de-DE" sz="2400" dirty="0" smtClean="0"/>
              <a:t>Richtiges Erkennen und Verwenden vorhandener natürlicher Anlagen</a:t>
            </a:r>
          </a:p>
          <a:p>
            <a:endParaRPr lang="de-DE" altLang="de-DE" sz="2400" dirty="0" smtClean="0"/>
          </a:p>
          <a:p>
            <a:endParaRPr lang="de-DE" altLang="de-DE" sz="2400" dirty="0" smtClean="0"/>
          </a:p>
          <a:p>
            <a:pPr marL="342900" indent="-342900">
              <a:buFontTx/>
              <a:buChar char="-"/>
            </a:pPr>
            <a:r>
              <a:rPr lang="de-DE" altLang="de-DE" sz="2400" dirty="0" smtClean="0"/>
              <a:t>Arbeiten mit Motivation, Emotionen, Selbstdisziplin, </a:t>
            </a:r>
          </a:p>
          <a:p>
            <a:r>
              <a:rPr lang="de-DE" altLang="de-DE" sz="2400" dirty="0"/>
              <a:t> </a:t>
            </a:r>
            <a:r>
              <a:rPr lang="de-DE" altLang="de-DE" sz="2400" dirty="0" smtClean="0"/>
              <a:t>    Konzentrationsfähigkeit und Stressresistenz 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578798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Suchen mit  Fährtenleine bzw. Freisuche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-4373136"/>
            <a:ext cx="885698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endParaRPr lang="de-DE" sz="2400" dirty="0" smtClean="0">
              <a:solidFill>
                <a:srgbClr val="000000"/>
              </a:solidFill>
              <a:ea typeface="Times New Roman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Leine 10 m lang 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Überprüfung der Leine, Halsband und Suchgeschirr vorBeginn der Fährtenarbeit (spätestens bei der Meldung) </a:t>
            </a:r>
          </a:p>
          <a:p>
            <a:r>
              <a:rPr lang="de-DE" sz="2400" dirty="0" smtClean="0"/>
              <a:t> </a:t>
            </a:r>
          </a:p>
          <a:p>
            <a:r>
              <a:rPr lang="de-DE" sz="2400" dirty="0" smtClean="0"/>
              <a:t>-    Leine zwischen Vorderläufe/Hinterläufe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ea typeface="Times New Roman"/>
            </a:endParaRPr>
          </a:p>
          <a:p>
            <a:r>
              <a:rPr lang="de-DE" sz="2400" dirty="0" smtClean="0">
                <a:ea typeface="Times New Roman"/>
              </a:rPr>
              <a:t>-   Befestigung der Leine </a:t>
            </a:r>
          </a:p>
          <a:p>
            <a:pPr lvl="1"/>
            <a:r>
              <a:rPr lang="de-DE" sz="2400" dirty="0" smtClean="0">
                <a:ea typeface="Times New Roman"/>
              </a:rPr>
              <a:t>- am Gliederhalsband (nicht auf Zug) 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ea typeface="Times New Roman"/>
              </a:rPr>
              <a:t>am Suchgeschirr (Brust- oder Böttgergeschirr ohne zusätzliche Riemen) </a:t>
            </a:r>
          </a:p>
          <a:p>
            <a:pPr lvl="1"/>
            <a:endParaRPr lang="de-DE" sz="2400" dirty="0" smtClean="0">
              <a:ea typeface="Times New Roman"/>
            </a:endParaRPr>
          </a:p>
          <a:p>
            <a:pPr marL="487623" lvl="2" indent="-487623"/>
            <a:r>
              <a:rPr lang="de-DE" sz="2400" b="1" dirty="0" smtClean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  <a:ea typeface="Times New Roman"/>
              </a:rPr>
              <a:t>-  Böttgergeschirr</a:t>
            </a:r>
          </a:p>
          <a:p>
            <a:pPr marL="1137784" lvl="3" indent="-487623"/>
            <a:r>
              <a:rPr lang="de-DE" sz="2400" dirty="0" smtClean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  <a:latin typeface="Arial"/>
                <a:ea typeface="Times New Roman"/>
                <a:cs typeface="Arial"/>
              </a:rPr>
              <a:t>der hintere Riemen darf nicht über den letzten  Rippenbogen hinausgehen</a:t>
            </a:r>
            <a:endParaRPr lang="de-DE" sz="2400" dirty="0">
              <a:ln>
                <a:solidFill>
                  <a:srgbClr val="CA0906"/>
                </a:solidFill>
              </a:ln>
              <a:solidFill>
                <a:srgbClr val="CA090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415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27283"/>
              </p:ext>
            </p:extLst>
          </p:nvPr>
        </p:nvGraphicFramePr>
        <p:xfrm>
          <a:off x="467544" y="404660"/>
          <a:ext cx="8568952" cy="60106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57290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IGP-3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Eigenfährte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Fremdfährte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Fremdfährte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Länge, mind.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300 Schritt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400 Schritt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600 Schritt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Schenkel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/>
                </a:tc>
              </a:tr>
              <a:tr h="604472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Winkel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Gegenstände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Wertigkeit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 x 7 Punkte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 x 7 Punkte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/>
                          <a:cs typeface="Arial"/>
                        </a:rPr>
                        <a:t>3 x 7 Punkte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Lage der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Gegenst.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Je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S. ein 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Gegenst.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/>
                          <a:cs typeface="Arial"/>
                        </a:rPr>
                        <a:t>Je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S. ein 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Gegenst.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dirty="0">
                          <a:effectLst/>
                          <a:latin typeface="Arial"/>
                          <a:cs typeface="Arial"/>
                        </a:rPr>
                        <a:t>1.Gst nach 100 Sch. 1./ 2. S.,</a:t>
                      </a:r>
                      <a:r>
                        <a:rPr lang="de-DE" sz="1600" b="1" u="none" strike="noStrike" baseline="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u="none" strike="noStrike" dirty="0">
                          <a:effectLst/>
                          <a:latin typeface="Arial"/>
                          <a:cs typeface="Arial"/>
                        </a:rPr>
                        <a:t>2.Gst  LR-A., 3.Gst am Ende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Liegezeit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60 min</a:t>
                      </a:r>
                    </a:p>
                  </a:txBody>
                  <a:tcPr anchor="ctr"/>
                </a:tc>
              </a:tr>
              <a:tr h="572908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Ausarbeitung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15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15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/>
                          <a:cs typeface="Arial"/>
                        </a:rPr>
                        <a:t>20  min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53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chemeClr val="tx1"/>
                </a:solidFill>
              </a:rPr>
              <a:t>Bewertung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  <a:latin typeface="Arial"/>
                <a:cs typeface="Arial"/>
              </a:rPr>
              <a:t>Nach der Beurteilung der Arbeit in Prädikaten, </a:t>
            </a:r>
            <a:br>
              <a:rPr lang="en-GB" sz="27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700" dirty="0">
                <a:solidFill>
                  <a:schemeClr val="tx1"/>
                </a:solidFill>
                <a:latin typeface="Arial"/>
                <a:cs typeface="Arial"/>
              </a:rPr>
              <a:t>muss die Umsetzung in Punkte erfolgen.</a:t>
            </a:r>
            <a:r>
              <a:rPr lang="de-DE" sz="27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de-DE" sz="27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u="sng" dirty="0"/>
              <a:t>IGP </a:t>
            </a:r>
            <a:r>
              <a:rPr lang="de-DE" sz="2800" u="sng" dirty="0" smtClean="0"/>
              <a:t>1+2</a:t>
            </a:r>
          </a:p>
          <a:p>
            <a:pPr marL="0" indent="0">
              <a:buNone/>
            </a:pPr>
            <a:endParaRPr lang="de-DE" sz="2800" u="sng" dirty="0"/>
          </a:p>
          <a:p>
            <a:r>
              <a:rPr lang="de-DE" sz="2400" dirty="0" smtClean="0"/>
              <a:t>1.Schenkel</a:t>
            </a:r>
            <a:r>
              <a:rPr lang="de-DE" sz="2400" dirty="0"/>
              <a:t>	27 P.</a:t>
            </a:r>
          </a:p>
          <a:p>
            <a:r>
              <a:rPr lang="de-DE" sz="2400" dirty="0"/>
              <a:t>2.+3. Schenkel 	je 26 P.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u="sng" dirty="0"/>
              <a:t>IGP </a:t>
            </a:r>
            <a:r>
              <a:rPr lang="de-DE" sz="2800" u="sng" dirty="0" smtClean="0"/>
              <a:t>3</a:t>
            </a:r>
          </a:p>
          <a:p>
            <a:pPr marL="0" indent="0">
              <a:buNone/>
            </a:pPr>
            <a:endParaRPr lang="de-DE" sz="2800" u="sng" dirty="0"/>
          </a:p>
          <a:p>
            <a:r>
              <a:rPr lang="de-DE" sz="2400" dirty="0"/>
              <a:t>1.- 4. Schenkel	je 16 P.</a:t>
            </a:r>
          </a:p>
          <a:p>
            <a:r>
              <a:rPr lang="de-DE" sz="2400" dirty="0"/>
              <a:t>5. Schenkel		15 P.	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dirty="0" smtClean="0"/>
              <a:t>Der </a:t>
            </a:r>
            <a:r>
              <a:rPr lang="de-DE" sz="2400" dirty="0"/>
              <a:t>Ansatz fließt in die Bewertung des 1. Schenkels ein, 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Die Bewertung des Winkel fließt in den jeweils folgenden Schenkel ein.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498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60203"/>
              </p:ext>
            </p:extLst>
          </p:nvPr>
        </p:nvGraphicFramePr>
        <p:xfrm>
          <a:off x="251520" y="116633"/>
          <a:ext cx="8640960" cy="66760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050718">
                <a:tc>
                  <a:txBody>
                    <a:bodyPr/>
                    <a:lstStyle/>
                    <a:p>
                      <a:endParaRPr lang="de-DE" sz="1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IFH-V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IFH-1</a:t>
                      </a:r>
                    </a:p>
                    <a:p>
                      <a:pPr algn="ctr"/>
                      <a:endParaRPr lang="de-DE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IFH-2 /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IGP-FH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(2 x IFH-2)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0045">
                <a:tc>
                  <a:txBody>
                    <a:bodyPr/>
                    <a:lstStyle/>
                    <a:p>
                      <a:endParaRPr lang="de-DE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Eigenfährte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Fremdfährte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Fremdfährte              </a:t>
                      </a:r>
                      <a:r>
                        <a:rPr lang="de-DE" sz="14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(IGP-FH  2FL)</a:t>
                      </a: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Länge, mind.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600 Schritt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1200 Schritt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1800 Schritt</a:t>
                      </a: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Schenkel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8, incl.</a:t>
                      </a:r>
                      <a:r>
                        <a:rPr lang="de-DE" sz="1400" b="1" baseline="0" dirty="0">
                          <a:latin typeface="Arial"/>
                          <a:cs typeface="Arial"/>
                        </a:rPr>
                        <a:t> Halbkreis</a:t>
                      </a:r>
                      <a:endParaRPr lang="de-DE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Winkel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4, letzter</a:t>
                      </a:r>
                      <a:r>
                        <a:rPr lang="de-DE" sz="1400" b="1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spitz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7,</a:t>
                      </a:r>
                      <a:r>
                        <a:rPr lang="de-DE" sz="1400" b="1" baseline="0" dirty="0">
                          <a:latin typeface="Arial"/>
                          <a:cs typeface="Arial"/>
                        </a:rPr>
                        <a:t> davon mind. 2 spitz</a:t>
                      </a:r>
                      <a:endParaRPr lang="de-DE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Gegenstände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Wertigkeit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 x 7 Punkte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rial"/>
                          <a:cs typeface="Arial"/>
                        </a:rPr>
                        <a:t>3 x</a:t>
                      </a:r>
                      <a:r>
                        <a:rPr lang="de-DE" sz="1400" b="1" baseline="0" dirty="0">
                          <a:latin typeface="Arial"/>
                          <a:cs typeface="Arial"/>
                        </a:rPr>
                        <a:t> 5 P 1 x 6 P</a:t>
                      </a:r>
                      <a:endParaRPr lang="de-DE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rial"/>
                          <a:cs typeface="Arial"/>
                        </a:rPr>
                        <a:t>7 x 3 Punkte</a:t>
                      </a:r>
                    </a:p>
                  </a:txBody>
                  <a:tcPr anchor="ctr"/>
                </a:tc>
              </a:tr>
              <a:tr h="89361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Lage der</a:t>
                      </a:r>
                      <a:r>
                        <a:rPr lang="de-DE" sz="14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b="1" baseline="0" dirty="0" smtClean="0">
                          <a:latin typeface="Arial"/>
                          <a:cs typeface="Arial"/>
                        </a:rPr>
                        <a:t>Gegenst.</a:t>
                      </a:r>
                      <a:endParaRPr lang="de-DE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1.Gst</a:t>
                      </a:r>
                      <a:r>
                        <a:rPr lang="de-DE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100 Schr. auf 1./2.S.  </a:t>
                      </a:r>
                      <a:r>
                        <a:rPr lang="de-DE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        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2.Gst  2./3. S.</a:t>
                      </a:r>
                      <a:r>
                        <a:rPr lang="de-DE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           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3.Gst am Ende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1.Gst 100 Schr.</a:t>
                      </a:r>
                      <a:r>
                        <a:rPr lang="de-DE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1./2.S.      </a:t>
                      </a:r>
                    </a:p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2.+3.Gst  LR-A.          4.Gst am Ende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effectLst/>
                          <a:latin typeface="Arial"/>
                          <a:cs typeface="Arial"/>
                        </a:rPr>
                        <a:t>1.Gst 100 Schr. 1./2.</a:t>
                      </a:r>
                      <a:r>
                        <a:rPr lang="de-DE" sz="1400" b="1" u="none" strike="noStrike" baseline="0" dirty="0">
                          <a:effectLst/>
                          <a:latin typeface="Arial"/>
                          <a:cs typeface="Arial"/>
                        </a:rPr>
                        <a:t> S.</a:t>
                      </a:r>
                      <a:r>
                        <a:rPr lang="de-DE" sz="1400" b="1" u="none" strike="noStrike" dirty="0">
                          <a:effectLst/>
                          <a:latin typeface="Arial"/>
                          <a:cs typeface="Arial"/>
                        </a:rPr>
                        <a:t>     </a:t>
                      </a:r>
                    </a:p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effectLst/>
                          <a:latin typeface="Arial"/>
                          <a:cs typeface="Arial"/>
                        </a:rPr>
                        <a:t>2.-6. Gst  LR-A.,  7.Gst Ende </a:t>
                      </a:r>
                      <a:r>
                        <a:rPr lang="de-DE" sz="1400" b="1" u="none" strike="noStrike" baseline="0" dirty="0">
                          <a:effectLst/>
                          <a:latin typeface="Arial"/>
                          <a:cs typeface="Arial"/>
                        </a:rPr>
                        <a:t>                                  2</a:t>
                      </a:r>
                      <a:r>
                        <a:rPr lang="de-DE" sz="1400" b="1" u="none" strike="noStrike" dirty="0">
                          <a:effectLst/>
                          <a:latin typeface="Arial"/>
                          <a:cs typeface="Arial"/>
                        </a:rPr>
                        <a:t> Gst auf S. möglich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Liegezeit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180 min</a:t>
                      </a: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Ausarbeitung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/>
                          <a:cs typeface="Arial"/>
                        </a:rPr>
                        <a:t>45  min</a:t>
                      </a:r>
                    </a:p>
                  </a:txBody>
                  <a:tcPr anchor="ctr"/>
                </a:tc>
              </a:tr>
              <a:tr h="520045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/>
                          <a:cs typeface="Arial"/>
                        </a:rPr>
                        <a:t>Verleitung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lang="de-DE" sz="14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min vor Ansatz</a:t>
                      </a:r>
                      <a:endParaRPr lang="de-DE" sz="14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lang="de-DE" sz="14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min vor Ansatz</a:t>
                      </a:r>
                      <a:endParaRPr lang="de-DE" sz="14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98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800" u="sng" dirty="0"/>
              <a:t>IFH-V</a:t>
            </a:r>
          </a:p>
          <a:p>
            <a:r>
              <a:rPr lang="de-DE" sz="2800" dirty="0"/>
              <a:t>1. </a:t>
            </a:r>
            <a:r>
              <a:rPr lang="mr-IN" sz="2800" dirty="0"/>
              <a:t>–</a:t>
            </a:r>
            <a:r>
              <a:rPr lang="de-DE" sz="2800" dirty="0"/>
              <a:t> 4. </a:t>
            </a:r>
            <a:r>
              <a:rPr lang="de-DE" sz="2800" dirty="0" smtClean="0"/>
              <a:t>Schenkel</a:t>
            </a:r>
            <a:r>
              <a:rPr lang="de-DE" sz="2800" dirty="0"/>
              <a:t>	je 16 P.</a:t>
            </a:r>
          </a:p>
          <a:p>
            <a:r>
              <a:rPr lang="de-DE" sz="2800" dirty="0"/>
              <a:t>5. </a:t>
            </a:r>
            <a:r>
              <a:rPr lang="de-DE" sz="2800" dirty="0" smtClean="0"/>
              <a:t> Schenkel   </a:t>
            </a:r>
            <a:r>
              <a:rPr lang="de-DE" sz="2800" dirty="0"/>
              <a:t>	    15 P.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u="sng" dirty="0"/>
              <a:t>IFH-1</a:t>
            </a:r>
          </a:p>
          <a:p>
            <a:r>
              <a:rPr lang="de-DE" sz="2800" dirty="0"/>
              <a:t>1. + 2. </a:t>
            </a:r>
            <a:r>
              <a:rPr lang="de-DE" sz="2800" dirty="0" smtClean="0"/>
              <a:t>Schenkel</a:t>
            </a:r>
            <a:r>
              <a:rPr lang="de-DE" sz="2800" dirty="0"/>
              <a:t>	je 12 P.</a:t>
            </a:r>
          </a:p>
          <a:p>
            <a:r>
              <a:rPr lang="de-DE" sz="2800" dirty="0"/>
              <a:t>3. </a:t>
            </a:r>
            <a:r>
              <a:rPr lang="mr-IN" sz="2800" dirty="0"/>
              <a:t>–</a:t>
            </a:r>
            <a:r>
              <a:rPr lang="de-DE" sz="2800" dirty="0"/>
              <a:t> 7. </a:t>
            </a:r>
            <a:r>
              <a:rPr lang="de-DE" sz="2800" dirty="0" smtClean="0"/>
              <a:t>Schenkel</a:t>
            </a:r>
            <a:r>
              <a:rPr lang="de-DE" sz="2800" dirty="0"/>
              <a:t>	je 11 P.	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u="sng" dirty="0"/>
              <a:t>IFH-2 + IGP-FH</a:t>
            </a:r>
          </a:p>
          <a:p>
            <a:r>
              <a:rPr lang="de-DE" sz="2800" dirty="0"/>
              <a:t>1. </a:t>
            </a:r>
            <a:r>
              <a:rPr lang="mr-IN" sz="2800" dirty="0"/>
              <a:t>–</a:t>
            </a:r>
            <a:r>
              <a:rPr lang="de-DE" sz="2800" dirty="0"/>
              <a:t> 7. </a:t>
            </a:r>
            <a:r>
              <a:rPr lang="de-DE" sz="2800" dirty="0" smtClean="0"/>
              <a:t>Schenkel</a:t>
            </a:r>
            <a:r>
              <a:rPr lang="de-DE" sz="2800" dirty="0"/>
              <a:t>	je 10 P.</a:t>
            </a:r>
          </a:p>
          <a:p>
            <a:r>
              <a:rPr lang="de-DE" sz="2800" dirty="0"/>
              <a:t>8. </a:t>
            </a:r>
            <a:r>
              <a:rPr lang="de-DE" sz="2800" dirty="0" smtClean="0"/>
              <a:t>Schenkel </a:t>
            </a:r>
            <a:r>
              <a:rPr lang="de-DE" sz="2800" dirty="0"/>
              <a:t>	1 x 9 P.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sz="2800" dirty="0"/>
              <a:t>Der Ansatz fließt in die Bewertung des 1. Schenkels </a:t>
            </a:r>
            <a:r>
              <a:rPr lang="de-DE" sz="2800" dirty="0" smtClean="0"/>
              <a:t>ein.</a:t>
            </a:r>
          </a:p>
          <a:p>
            <a:pPr>
              <a:lnSpc>
                <a:spcPct val="120000"/>
              </a:lnSpc>
            </a:pPr>
            <a:endParaRPr lang="de-DE" sz="2800" dirty="0"/>
          </a:p>
          <a:p>
            <a:pPr>
              <a:lnSpc>
                <a:spcPct val="120000"/>
              </a:lnSpc>
            </a:pPr>
            <a:r>
              <a:rPr lang="de-DE" sz="2800" dirty="0"/>
              <a:t>Die Bewertung des Winkel fließt in den jeweils folgenden Schenkel ein</a:t>
            </a:r>
            <a:r>
              <a:rPr lang="de-DE" sz="2800" dirty="0" smtClean="0"/>
              <a:t>.</a:t>
            </a:r>
          </a:p>
          <a:p>
            <a:pPr>
              <a:lnSpc>
                <a:spcPct val="120000"/>
              </a:lnSpc>
            </a:pPr>
            <a:endParaRPr lang="de-DE" sz="2800" dirty="0"/>
          </a:p>
          <a:p>
            <a:pPr marL="0" indent="0">
              <a:lnSpc>
                <a:spcPct val="120000"/>
              </a:lnSpc>
              <a:buNone/>
            </a:pPr>
            <a:endParaRPr lang="de-DE" sz="10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/>
              <a:t>Nach der Beurteilung der Arbeit in Prädikaten, muss die Umsetzung in Punkte erfolgen.</a:t>
            </a:r>
            <a:r>
              <a:rPr lang="de-DE" sz="3600" b="1" dirty="0"/>
              <a:t>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178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Anmeldung/Abmeldung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3597539"/>
            <a:ext cx="8640960" cy="1028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 smtClean="0"/>
              <a:t>In </a:t>
            </a:r>
            <a:r>
              <a:rPr lang="de-DE" sz="2400" dirty="0"/>
              <a:t>Grundstellung mit suchfertigem Hund </a:t>
            </a:r>
          </a:p>
          <a:p>
            <a:pPr lvl="1">
              <a:lnSpc>
                <a:spcPct val="120000"/>
              </a:lnSpc>
            </a:pPr>
            <a:r>
              <a:rPr lang="de-DE" sz="2400" dirty="0" smtClean="0"/>
              <a:t>-   Fährtenleine </a:t>
            </a:r>
            <a:r>
              <a:rPr lang="de-DE" sz="2400" dirty="0"/>
              <a:t>ausgelegt </a:t>
            </a:r>
          </a:p>
          <a:p>
            <a:pPr lvl="1">
              <a:lnSpc>
                <a:spcPct val="120000"/>
              </a:lnSpc>
            </a:pPr>
            <a:r>
              <a:rPr lang="de-DE" sz="2400" dirty="0" smtClean="0"/>
              <a:t>-   Geschirr </a:t>
            </a:r>
            <a:r>
              <a:rPr lang="de-DE" sz="2400" dirty="0"/>
              <a:t>ggf. angelegt</a:t>
            </a:r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Angabe </a:t>
            </a:r>
            <a:r>
              <a:rPr lang="de-DE" sz="2400" dirty="0"/>
              <a:t>Aufnehmen oder Verweisen der </a:t>
            </a:r>
            <a:r>
              <a:rPr lang="de-DE" sz="2400" dirty="0" smtClean="0"/>
              <a:t>Gegenst. </a:t>
            </a: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 smtClean="0"/>
              <a:t>Ansatz </a:t>
            </a:r>
            <a:r>
              <a:rPr lang="de-DE" sz="2400" dirty="0"/>
              <a:t>auf </a:t>
            </a:r>
            <a:r>
              <a:rPr lang="de-DE" sz="2400" dirty="0" smtClean="0"/>
              <a:t>LR-Anweisung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 </a:t>
            </a: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dirty="0"/>
              <a:t>Kurzes </a:t>
            </a:r>
            <a:r>
              <a:rPr lang="de-DE" sz="2400" b="1" dirty="0"/>
              <a:t>Absitzen</a:t>
            </a:r>
            <a:r>
              <a:rPr lang="de-DE" sz="2400" dirty="0"/>
              <a:t> vor dem Ansatzbereich (ca. 2 Meter) ist zugelassen, bis dahin Führen an kurzer Leine möglich 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Spätestens hier muss die Fährtenleine an die vom HF gewünschte Position gebracht werden. </a:t>
            </a:r>
          </a:p>
        </p:txBody>
      </p:sp>
    </p:spTree>
    <p:extLst>
      <p:ext uri="{BB962C8B-B14F-4D97-AF65-F5344CB8AC3E}">
        <p14:creationId xmlns:p14="http://schemas.microsoft.com/office/powerpoint/2010/main" val="798581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Anmeldung/Abmeldung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4594735"/>
            <a:ext cx="8568952" cy="1072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de-DE" sz="2400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Nach </a:t>
            </a:r>
            <a:r>
              <a:rPr lang="de-DE" sz="2400" dirty="0"/>
              <a:t>Beendigung der Fährtenarbeit sind die </a:t>
            </a:r>
            <a:r>
              <a:rPr lang="de-DE" sz="2400" dirty="0" smtClean="0"/>
              <a:t>gefundenen Gegenstände </a:t>
            </a:r>
            <a:r>
              <a:rPr lang="de-DE" sz="2400" dirty="0"/>
              <a:t>dem LR zu zeigen. </a:t>
            </a: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 smtClean="0"/>
              <a:t>   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-   Abmelden </a:t>
            </a:r>
            <a:r>
              <a:rPr lang="de-DE" sz="2400" dirty="0"/>
              <a:t>in GS</a:t>
            </a:r>
          </a:p>
          <a:p>
            <a:pPr lvl="1">
              <a:lnSpc>
                <a:spcPct val="120000"/>
              </a:lnSpc>
            </a:pPr>
            <a:r>
              <a:rPr lang="de-DE" sz="2400" dirty="0"/>
              <a:t>danach kann die mitgeführte Führerleine wieder angelegt werden</a:t>
            </a:r>
            <a:r>
              <a:rPr lang="de-DE" sz="2400" dirty="0" smtClean="0"/>
              <a:t>.</a:t>
            </a:r>
          </a:p>
          <a:p>
            <a:pPr lvl="1"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b="1" dirty="0"/>
              <a:t>Spielen/Füttern nach dem Anzeigen des letzten Gegenstandes, vor der Abmeldung und der Bekanntgabe der erreichten Punktzahl, ist nicht gestattet.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667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Ansatz / Suchverhalten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-64264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3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de-DE" sz="2400" dirty="0" smtClean="0">
                <a:ea typeface="Times New Roman"/>
                <a:cs typeface="Times New Roman"/>
              </a:rPr>
              <a:t>- Ansatz </a:t>
            </a:r>
            <a:r>
              <a:rPr lang="de-DE" sz="2400" dirty="0">
                <a:ea typeface="Times New Roman"/>
                <a:cs typeface="Times New Roman"/>
              </a:rPr>
              <a:t>mit HZ für Suchen </a:t>
            </a:r>
            <a:r>
              <a:rPr lang="de-DE" sz="2400" u="sng" dirty="0">
                <a:ea typeface="Times New Roman"/>
                <a:cs typeface="Times New Roman"/>
              </a:rPr>
              <a:t>am Fährtenschild </a:t>
            </a:r>
          </a:p>
          <a:p>
            <a:pPr lvl="1"/>
            <a:r>
              <a:rPr lang="de-DE" sz="2400" dirty="0" smtClean="0"/>
              <a:t>- nicht </a:t>
            </a:r>
            <a:r>
              <a:rPr lang="de-DE" sz="2400" dirty="0"/>
              <a:t>zeitabhängig für Beurteilung</a:t>
            </a:r>
            <a:endParaRPr lang="de-DE" sz="2400" dirty="0">
              <a:ea typeface="Times New Roman"/>
              <a:cs typeface="Times New Roman"/>
            </a:endParaRPr>
          </a:p>
          <a:p>
            <a:pPr lvl="1"/>
            <a:r>
              <a:rPr lang="de-DE" sz="2400" dirty="0" smtClean="0">
                <a:ea typeface="Times New Roman"/>
                <a:cs typeface="Times New Roman"/>
              </a:rPr>
              <a:t>- Maximal </a:t>
            </a:r>
            <a:r>
              <a:rPr lang="de-DE" sz="2400" dirty="0">
                <a:ea typeface="Times New Roman"/>
                <a:cs typeface="Times New Roman"/>
              </a:rPr>
              <a:t>3 Versuche</a:t>
            </a:r>
          </a:p>
          <a:p>
            <a:pPr lvl="2"/>
            <a:r>
              <a:rPr lang="de-DE" sz="2400" dirty="0">
                <a:ea typeface="Times New Roman"/>
                <a:cs typeface="Times New Roman"/>
              </a:rPr>
              <a:t>Abzug in der Bewertung des 1. Schenkels</a:t>
            </a:r>
          </a:p>
          <a:p>
            <a:pPr lvl="2"/>
            <a:endParaRPr lang="de-DE" sz="2400" dirty="0">
              <a:ea typeface="Times New Roman"/>
              <a:cs typeface="Times New Roman"/>
            </a:endParaRPr>
          </a:p>
          <a:p>
            <a:r>
              <a:rPr lang="de-DE" sz="2400" dirty="0" smtClean="0"/>
              <a:t>- Aufnehmen </a:t>
            </a:r>
            <a:r>
              <a:rPr lang="de-DE" sz="2400" dirty="0"/>
              <a:t>und Folgen der Fährte </a:t>
            </a:r>
          </a:p>
          <a:p>
            <a:pPr marL="800100" lvl="1" indent="-342900">
              <a:buFontTx/>
              <a:buChar char="-"/>
            </a:pPr>
            <a:r>
              <a:rPr lang="de-DE" sz="2400" b="1" dirty="0" smtClean="0"/>
              <a:t>motiviert</a:t>
            </a:r>
            <a:r>
              <a:rPr lang="de-DE" sz="2400" b="1" dirty="0"/>
              <a:t>,</a:t>
            </a:r>
            <a:r>
              <a:rPr lang="de-DE" sz="2400" dirty="0"/>
              <a:t> </a:t>
            </a:r>
            <a:r>
              <a:rPr lang="de-DE" sz="2400" b="1" dirty="0"/>
              <a:t>mit tiefer Nase, hoher Suchintensität</a:t>
            </a:r>
            <a:r>
              <a:rPr lang="de-DE" sz="2400" b="1" dirty="0" smtClean="0"/>
              <a:t>,</a:t>
            </a:r>
          </a:p>
          <a:p>
            <a:pPr lvl="1"/>
            <a:r>
              <a:rPr lang="de-DE" sz="2400" b="1" dirty="0" smtClean="0"/>
              <a:t>     anhaltend </a:t>
            </a:r>
            <a:r>
              <a:rPr lang="de-DE" sz="2400" b="1" dirty="0"/>
              <a:t>und gleichmäßig</a:t>
            </a:r>
          </a:p>
          <a:p>
            <a:pPr lvl="1"/>
            <a:endParaRPr lang="de-DE" sz="2400" dirty="0"/>
          </a:p>
          <a:p>
            <a:r>
              <a:rPr lang="de-DE" sz="2400" dirty="0"/>
              <a:t>Ansatz (auch am Gs) mit HZ am Hund 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/>
              <a:t>Ein </a:t>
            </a:r>
            <a:r>
              <a:rPr lang="de-DE" sz="2400" dirty="0"/>
              <a:t>gewisser Spielraum an der Leine muss HF </a:t>
            </a:r>
            <a:r>
              <a:rPr lang="de-DE" sz="2400" dirty="0" smtClean="0"/>
              <a:t>ermöglicht </a:t>
            </a:r>
            <a:r>
              <a:rPr lang="de-DE" sz="2400" dirty="0"/>
              <a:t>werden</a:t>
            </a:r>
          </a:p>
        </p:txBody>
      </p:sp>
    </p:spTree>
    <p:extLst>
      <p:ext uri="{BB962C8B-B14F-4D97-AF65-F5344CB8AC3E}">
        <p14:creationId xmlns:p14="http://schemas.microsoft.com/office/powerpoint/2010/main" val="2828631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Laut VDH: Ansatz fehlerhaft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Ansatz muss am Hund erfolgen</a:t>
            </a:r>
          </a:p>
        </p:txBody>
      </p:sp>
      <p:pic>
        <p:nvPicPr>
          <p:cNvPr id="4" name="Bild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828092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973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Times New Roman"/>
              </a:rPr>
              <a:t>Ansatz   </a:t>
            </a:r>
            <a:r>
              <a:rPr lang="de-DE" sz="3200" u="sng" dirty="0">
                <a:solidFill>
                  <a:schemeClr val="tx1"/>
                </a:solidFill>
                <a:ea typeface="Times New Roman"/>
              </a:rPr>
              <a:t>nur IFH-1 / IFH-2 / IGP-FH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612845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dirty="0" smtClean="0">
              <a:solidFill>
                <a:srgbClr val="000000"/>
              </a:solidFill>
              <a:ea typeface="Times New Roman"/>
            </a:endParaRPr>
          </a:p>
          <a:p>
            <a:endParaRPr lang="de-DE" sz="2800" dirty="0">
              <a:solidFill>
                <a:srgbClr val="000000"/>
              </a:solidFill>
              <a:ea typeface="Times New Roman"/>
            </a:endParaRPr>
          </a:p>
          <a:p>
            <a:endParaRPr lang="de-DE" sz="2800" dirty="0" smtClean="0">
              <a:solidFill>
                <a:srgbClr val="000000"/>
              </a:solidFill>
              <a:ea typeface="Times New Roman"/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>
                <a:ea typeface="Times New Roman"/>
              </a:rPr>
              <a:t>Neuansatz </a:t>
            </a:r>
            <a:r>
              <a:rPr lang="de-DE" sz="2800" u="sng" dirty="0">
                <a:ea typeface="Times New Roman"/>
              </a:rPr>
              <a:t>einmal</a:t>
            </a:r>
            <a:r>
              <a:rPr lang="de-DE" sz="2800" dirty="0">
                <a:ea typeface="Times New Roman"/>
              </a:rPr>
              <a:t> möglich </a:t>
            </a:r>
            <a:endParaRPr lang="de-DE" sz="2800" dirty="0" smtClean="0">
              <a:ea typeface="Times New Roman"/>
            </a:endParaRPr>
          </a:p>
          <a:p>
            <a:pPr marL="457200" indent="-457200">
              <a:buFontTx/>
              <a:buChar char="-"/>
            </a:pPr>
            <a:endParaRPr lang="de-DE" sz="2800" dirty="0">
              <a:ea typeface="Times New Roman"/>
            </a:endParaRPr>
          </a:p>
          <a:p>
            <a:pPr marL="914400" lvl="1" indent="-457200">
              <a:buFontTx/>
              <a:buChar char="-"/>
            </a:pPr>
            <a:r>
              <a:rPr lang="de-DE" sz="2800" dirty="0" smtClean="0">
                <a:ea typeface="Times New Roman"/>
              </a:rPr>
              <a:t>solange </a:t>
            </a:r>
            <a:r>
              <a:rPr lang="de-DE" sz="2800" dirty="0">
                <a:ea typeface="Times New Roman"/>
              </a:rPr>
              <a:t>sich der HF noch nicht auf der </a:t>
            </a:r>
            <a:r>
              <a:rPr lang="de-DE" sz="2800" dirty="0" smtClean="0">
                <a:ea typeface="Times New Roman"/>
              </a:rPr>
              <a:t>Fährte befindet</a:t>
            </a:r>
            <a:endParaRPr lang="de-DE" sz="2800" dirty="0">
              <a:ea typeface="Times New Roman"/>
            </a:endParaRPr>
          </a:p>
          <a:p>
            <a:pPr marL="650161" lvl="1" indent="0">
              <a:buNone/>
            </a:pPr>
            <a:endParaRPr lang="de-DE" sz="2800" dirty="0">
              <a:ea typeface="Times New Roman"/>
            </a:endParaRPr>
          </a:p>
          <a:p>
            <a:r>
              <a:rPr lang="de-DE" sz="2800" dirty="0" smtClean="0">
                <a:ea typeface="Times New Roman"/>
              </a:rPr>
              <a:t>-    Pflichtentwertung</a:t>
            </a:r>
            <a:r>
              <a:rPr lang="de-DE" sz="2800" dirty="0">
                <a:ea typeface="Times New Roman"/>
              </a:rPr>
              <a:t>: minus 4 Punkte</a:t>
            </a:r>
            <a:endParaRPr lang="de-DE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582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>
                <a:solidFill>
                  <a:schemeClr val="tx1"/>
                </a:solidFill>
                <a:latin typeface="Arial"/>
                <a:cs typeface="Arial"/>
              </a:rPr>
              <a:t>Basis moderner Ausbildung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606689"/>
            <a:ext cx="8784976" cy="540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de-DE" altLang="de-DE" dirty="0" smtClean="0"/>
          </a:p>
          <a:p>
            <a:pPr>
              <a:lnSpc>
                <a:spcPct val="110000"/>
              </a:lnSpc>
            </a:pPr>
            <a:endParaRPr lang="de-DE" altLang="de-DE" dirty="0"/>
          </a:p>
          <a:p>
            <a:pPr>
              <a:lnSpc>
                <a:spcPct val="110000"/>
              </a:lnSpc>
            </a:pPr>
            <a:endParaRPr lang="de-DE" altLang="de-DE" dirty="0" smtClean="0"/>
          </a:p>
          <a:p>
            <a:pPr>
              <a:lnSpc>
                <a:spcPct val="110000"/>
              </a:lnSpc>
            </a:pPr>
            <a:endParaRPr lang="de-DE" altLang="de-DE" dirty="0"/>
          </a:p>
          <a:p>
            <a:pPr>
              <a:lnSpc>
                <a:spcPct val="110000"/>
              </a:lnSpc>
            </a:pPr>
            <a:r>
              <a:rPr lang="de-DE" altLang="de-DE" sz="2400" dirty="0" smtClean="0"/>
              <a:t>- </a:t>
            </a:r>
          </a:p>
          <a:p>
            <a:pPr>
              <a:lnSpc>
                <a:spcPct val="110000"/>
              </a:lnSpc>
            </a:pPr>
            <a:r>
              <a:rPr lang="de-DE" altLang="de-DE" sz="2400" dirty="0" smtClean="0"/>
              <a:t>Positive Verstärkung  (Lernprozess)</a:t>
            </a:r>
          </a:p>
          <a:p>
            <a:pPr lvl="1">
              <a:lnSpc>
                <a:spcPct val="110000"/>
              </a:lnSpc>
            </a:pPr>
            <a:r>
              <a:rPr lang="de-DE" altLang="de-DE" sz="2400" dirty="0" smtClean="0"/>
              <a:t>- individuell auf den Hund abgestimmt</a:t>
            </a:r>
          </a:p>
          <a:p>
            <a:pPr lvl="1">
              <a:lnSpc>
                <a:spcPct val="110000"/>
              </a:lnSpc>
            </a:pPr>
            <a:endParaRPr lang="de-DE" altLang="de-DE" sz="2400" dirty="0" smtClean="0"/>
          </a:p>
          <a:p>
            <a:pPr lvl="1">
              <a:lnSpc>
                <a:spcPct val="110000"/>
              </a:lnSpc>
            </a:pPr>
            <a:endParaRPr lang="de-DE" altLang="de-DE" sz="2400" dirty="0" smtClean="0"/>
          </a:p>
          <a:p>
            <a:pPr>
              <a:lnSpc>
                <a:spcPct val="110000"/>
              </a:lnSpc>
            </a:pPr>
            <a:r>
              <a:rPr lang="de-DE" altLang="de-DE" sz="2400" dirty="0" smtClean="0"/>
              <a:t>- Korrekturen werden gesetzt </a:t>
            </a:r>
          </a:p>
          <a:p>
            <a:pPr marL="800100" lvl="1" indent="-342900">
              <a:lnSpc>
                <a:spcPct val="110000"/>
              </a:lnSpc>
              <a:buFontTx/>
              <a:buChar char="-"/>
            </a:pPr>
            <a:r>
              <a:rPr lang="de-DE" altLang="de-DE" sz="2400" dirty="0" smtClean="0"/>
              <a:t> eine überzogene Reaktion darf man nicht erkennen. (kein Stress/Angst</a:t>
            </a:r>
            <a:r>
              <a:rPr lang="de-DE" altLang="de-DE" dirty="0" smtClean="0"/>
              <a:t>)</a:t>
            </a:r>
          </a:p>
          <a:p>
            <a:pPr marL="650161" lvl="1" indent="0">
              <a:lnSpc>
                <a:spcPct val="110000"/>
              </a:lnSpc>
              <a:buNone/>
            </a:pPr>
            <a:endParaRPr lang="de-DE" altLang="de-DE" sz="1600" dirty="0" smtClean="0"/>
          </a:p>
          <a:p>
            <a:pPr>
              <a:lnSpc>
                <a:spcPct val="110000"/>
              </a:lnSpc>
            </a:pPr>
            <a:endParaRPr lang="de-DE" altLang="de-DE" sz="1000" dirty="0" smtClean="0"/>
          </a:p>
          <a:p>
            <a:pPr algn="ctr">
              <a:lnSpc>
                <a:spcPct val="110000"/>
              </a:lnSpc>
            </a:pPr>
            <a:r>
              <a:rPr lang="de-DE" altLang="de-DE" sz="2400" b="1" dirty="0" smtClean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</a:rPr>
              <a:t>Ziel ist der freudige, ausdrucksstarke Hund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917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Allgemeine Bestimmungen</a:t>
            </a:r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1356925"/>
            <a:ext cx="8640960" cy="781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de-DE" sz="3600" b="1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b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b="1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b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2400" b="1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de-DE" sz="2400" b="1" dirty="0" smtClean="0">
                <a:ea typeface="Times New Roman"/>
              </a:rPr>
              <a:t>Verleitung</a:t>
            </a:r>
            <a:r>
              <a:rPr lang="de-DE" sz="2400" b="1" dirty="0">
                <a:ea typeface="Times New Roman"/>
              </a:rPr>
              <a:t>: Nur IFH-1, IFH-2  und IGP-FH: </a:t>
            </a:r>
            <a:endParaRPr lang="de-DE" sz="2400" dirty="0">
              <a:ea typeface="Times New Roman"/>
            </a:endParaRP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Mindestens </a:t>
            </a:r>
            <a:r>
              <a:rPr lang="de-DE" sz="2400" dirty="0">
                <a:ea typeface="Times New Roman"/>
              </a:rPr>
              <a:t>40 Schritten vor/nach einem Winkel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Nicht  </a:t>
            </a:r>
            <a:r>
              <a:rPr lang="de-DE" sz="2400" dirty="0">
                <a:ea typeface="Times New Roman"/>
              </a:rPr>
              <a:t>über den ersten oder letzten Schenkel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Fährte </a:t>
            </a:r>
            <a:r>
              <a:rPr lang="de-DE" sz="2400" dirty="0">
                <a:ea typeface="Times New Roman"/>
              </a:rPr>
              <a:t>zweimal kreuzen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Nicht </a:t>
            </a:r>
            <a:r>
              <a:rPr lang="de-DE" sz="2400" dirty="0">
                <a:ea typeface="Times New Roman"/>
              </a:rPr>
              <a:t>unter 60 Grad 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(</a:t>
            </a:r>
            <a:r>
              <a:rPr lang="de-DE" sz="2400" dirty="0">
                <a:ea typeface="Times New Roman"/>
              </a:rPr>
              <a:t>Einen Schenkel </a:t>
            </a:r>
            <a:r>
              <a:rPr lang="de-DE" sz="2400" b="1" dirty="0">
                <a:ea typeface="Times New Roman"/>
              </a:rPr>
              <a:t>nicht</a:t>
            </a:r>
            <a:r>
              <a:rPr lang="de-DE" sz="2400" dirty="0">
                <a:ea typeface="Times New Roman"/>
              </a:rPr>
              <a:t> zweimal kreuzen ?)</a:t>
            </a:r>
          </a:p>
          <a:p>
            <a:pPr marL="650161" lvl="1" indent="0">
              <a:lnSpc>
                <a:spcPct val="110000"/>
              </a:lnSpc>
              <a:buNone/>
            </a:pPr>
            <a:r>
              <a:rPr lang="de-DE" sz="2400" dirty="0">
                <a:ea typeface="Times New Roman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</a:rPr>
              <a:t>Anzeigen der Verleitungen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>
                <a:ea typeface="Times New Roman"/>
              </a:rPr>
              <a:t>- nicht </a:t>
            </a:r>
            <a:r>
              <a:rPr lang="de-DE" sz="2400" dirty="0">
                <a:ea typeface="Times New Roman"/>
              </a:rPr>
              <a:t>fehlerhaft, wenn Hund die F. nicht verlässt. </a:t>
            </a:r>
          </a:p>
          <a:p>
            <a:pPr lvl="1">
              <a:lnSpc>
                <a:spcPct val="11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</a:rPr>
              <a:t>Wechseln Fährte </a:t>
            </a:r>
            <a:r>
              <a:rPr lang="de-DE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400" dirty="0">
                <a:ea typeface="Times New Roman"/>
              </a:rPr>
              <a:t>Verleitung um mehr als eine Leinenlänge			</a:t>
            </a:r>
            <a:r>
              <a:rPr lang="de-DE" sz="2400" b="1" dirty="0">
                <a:ea typeface="Times New Roman"/>
              </a:rPr>
              <a:t>Abbruch !</a:t>
            </a:r>
          </a:p>
        </p:txBody>
      </p:sp>
    </p:spTree>
    <p:extLst>
      <p:ext uri="{BB962C8B-B14F-4D97-AF65-F5344CB8AC3E}">
        <p14:creationId xmlns:p14="http://schemas.microsoft.com/office/powerpoint/2010/main" val="1538664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Allgemeine Bestimmungen</a:t>
            </a:r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16292552"/>
            <a:ext cx="8640960" cy="2357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4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de-DE" sz="2000" b="1" dirty="0" smtClean="0"/>
          </a:p>
          <a:p>
            <a:pPr algn="ctr">
              <a:lnSpc>
                <a:spcPct val="130000"/>
              </a:lnSpc>
            </a:pPr>
            <a:r>
              <a:rPr lang="de-DE" sz="2000" b="1" dirty="0" smtClean="0"/>
              <a:t>Nur  </a:t>
            </a:r>
            <a:r>
              <a:rPr lang="de-DE" sz="2000" b="1" dirty="0"/>
              <a:t>IFH-2 und IGP-FH </a:t>
            </a:r>
            <a:endParaRPr lang="de-DE" sz="2000" dirty="0"/>
          </a:p>
          <a:p>
            <a:pPr>
              <a:lnSpc>
                <a:spcPct val="130000"/>
              </a:lnSpc>
            </a:pPr>
            <a:r>
              <a:rPr lang="de-DE" sz="2000" dirty="0"/>
              <a:t>Unterbrechung der Fährtenarbeit</a:t>
            </a:r>
          </a:p>
          <a:p>
            <a:pPr>
              <a:lnSpc>
                <a:spcPct val="130000"/>
              </a:lnSpc>
            </a:pPr>
            <a:r>
              <a:rPr lang="de-DE" sz="2000" dirty="0" smtClean="0"/>
              <a:t>-    nach </a:t>
            </a:r>
            <a:r>
              <a:rPr lang="de-DE" sz="2000" dirty="0"/>
              <a:t>Rücksprache mit dem LR </a:t>
            </a:r>
          </a:p>
          <a:p>
            <a:pPr>
              <a:lnSpc>
                <a:spcPct val="130000"/>
              </a:lnSpc>
            </a:pPr>
            <a:r>
              <a:rPr lang="de-DE" sz="2000" dirty="0" smtClean="0"/>
              <a:t>-    Pausen </a:t>
            </a:r>
            <a:r>
              <a:rPr lang="de-DE" sz="2000" dirty="0"/>
              <a:t>gehen zu Lasten der Ausarbeitungszeit.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de-DE" sz="2000" dirty="0" smtClean="0"/>
              <a:t>Reinigen </a:t>
            </a:r>
            <a:r>
              <a:rPr lang="de-DE" sz="2000" dirty="0"/>
              <a:t>von Kopf, Augen + Nase während einer Pause oder </a:t>
            </a:r>
            <a:r>
              <a:rPr lang="de-DE" sz="2000" dirty="0" smtClean="0"/>
              <a:t>am Gegenstand </a:t>
            </a:r>
            <a:r>
              <a:rPr lang="de-DE" sz="2000" dirty="0"/>
              <a:t>möglich.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de-DE" sz="2000" dirty="0" smtClean="0"/>
              <a:t>Mitführen </a:t>
            </a:r>
            <a:r>
              <a:rPr lang="de-DE" sz="2000" dirty="0"/>
              <a:t>nasses Tuch/Schwamm(nichts anderes) </a:t>
            </a:r>
            <a:r>
              <a:rPr lang="de-DE" sz="2000" dirty="0" smtClean="0"/>
              <a:t>möglich Hilfsmittel </a:t>
            </a:r>
            <a:r>
              <a:rPr lang="de-DE" sz="2000" dirty="0"/>
              <a:t>sind dem LR vor Beginn der Fährte zu zeigen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30000"/>
              </a:lnSpc>
            </a:pPr>
            <a:endParaRPr lang="de-DE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de-DE" sz="2000" b="1" u="sng" dirty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</a:rPr>
              <a:t>Zusatzbestimmungen!!!  VDH Ausschuss</a:t>
            </a:r>
          </a:p>
          <a:p>
            <a:pPr>
              <a:lnSpc>
                <a:spcPct val="130000"/>
              </a:lnSpc>
            </a:pPr>
            <a:r>
              <a:rPr lang="de-DE" sz="2000" dirty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</a:rPr>
              <a:t>der Hund wird mit HZ in die Ablage  gebracht, die Pause geht zu Lasten der Suchzeit,  Hund wird ggf. erfrischt. </a:t>
            </a:r>
          </a:p>
          <a:p>
            <a:pPr>
              <a:lnSpc>
                <a:spcPct val="130000"/>
              </a:lnSpc>
            </a:pPr>
            <a:r>
              <a:rPr lang="de-DE" sz="2000" dirty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</a:rPr>
              <a:t>Der Wiederansatz erfolgt am Ende der Fährtenleine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23916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Anzeigen der Gegenstände, Verweisen </a:t>
            </a:r>
            <a:r>
              <a:rPr lang="de-DE" sz="3200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/>
            </a:r>
            <a:br>
              <a:rPr lang="de-DE" sz="3200" dirty="0" smtClean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</a:b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39552" y="-2511087"/>
            <a:ext cx="83529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buFont typeface="Arial"/>
              <a:buChar char="•"/>
            </a:pPr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endParaRPr lang="de-DE" sz="36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71500" lvl="1" indent="-571500">
              <a:buFont typeface="Arial"/>
              <a:buChar char="•"/>
            </a:pPr>
            <a:r>
              <a:rPr lang="de-DE" sz="2400" dirty="0" smtClean="0">
                <a:ea typeface="Times New Roman"/>
                <a:cs typeface="Times New Roman"/>
              </a:rPr>
              <a:t>Verweisen </a:t>
            </a:r>
            <a:r>
              <a:rPr lang="de-DE" sz="2400" dirty="0">
                <a:ea typeface="Times New Roman"/>
                <a:cs typeface="Times New Roman"/>
              </a:rPr>
              <a:t>gerade in Suchrichtung</a:t>
            </a:r>
          </a:p>
          <a:p>
            <a:pPr marL="1140393" lvl="2" indent="-571500">
              <a:buFont typeface="Symbol" charset="2"/>
              <a:buChar char="-"/>
            </a:pPr>
            <a:r>
              <a:rPr lang="de-DE" sz="2400" dirty="0">
                <a:ea typeface="Times New Roman"/>
                <a:cs typeface="Times New Roman"/>
              </a:rPr>
              <a:t>ruhiges Verweilen bis zum Wiederansatz </a:t>
            </a:r>
          </a:p>
          <a:p>
            <a:endParaRPr lang="de-DE" sz="2400" dirty="0" smtClean="0"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ea typeface="Times New Roman"/>
                <a:cs typeface="Times New Roman"/>
              </a:rPr>
              <a:t>Der </a:t>
            </a:r>
            <a:r>
              <a:rPr lang="de-DE" sz="2400" dirty="0">
                <a:ea typeface="Times New Roman"/>
                <a:cs typeface="Times New Roman"/>
              </a:rPr>
              <a:t>Gegenstand hat direkt vor oder zwischen </a:t>
            </a:r>
            <a:r>
              <a:rPr lang="de-DE" sz="2400" dirty="0" smtClean="0">
                <a:ea typeface="Times New Roman"/>
                <a:cs typeface="Times New Roman"/>
              </a:rPr>
              <a:t>den </a:t>
            </a:r>
            <a:r>
              <a:rPr lang="de-DE" sz="2400" dirty="0">
                <a:ea typeface="Times New Roman"/>
                <a:cs typeface="Times New Roman"/>
              </a:rPr>
              <a:t>Vorderpfoten zu liegen.</a:t>
            </a:r>
            <a:r>
              <a:rPr lang="de-DE" sz="2400" dirty="0"/>
              <a:t> </a:t>
            </a:r>
          </a:p>
          <a:p>
            <a:endParaRPr lang="de-DE" sz="2400" b="1" dirty="0"/>
          </a:p>
          <a:p>
            <a:r>
              <a:rPr lang="de-DE" sz="2400" dirty="0">
                <a:ea typeface="Times New Roman"/>
                <a:cs typeface="Times New Roman"/>
              </a:rPr>
              <a:t>Nach dem Verweisen</a:t>
            </a:r>
          </a:p>
          <a:p>
            <a:r>
              <a:rPr lang="de-DE" sz="2400" dirty="0" smtClean="0">
                <a:ea typeface="Times New Roman"/>
                <a:cs typeface="Times New Roman"/>
              </a:rPr>
              <a:t>-  HF </a:t>
            </a:r>
            <a:r>
              <a:rPr lang="de-DE" sz="2400" dirty="0">
                <a:ea typeface="Times New Roman"/>
                <a:cs typeface="Times New Roman"/>
              </a:rPr>
              <a:t>lässt Fährtenleine fallen bzw. legt sie ab</a:t>
            </a:r>
          </a:p>
          <a:p>
            <a:r>
              <a:rPr lang="de-DE" sz="2400" dirty="0" smtClean="0">
                <a:ea typeface="Times New Roman"/>
                <a:cs typeface="Times New Roman"/>
              </a:rPr>
              <a:t>-  tritt </a:t>
            </a:r>
            <a:r>
              <a:rPr lang="de-DE" sz="2400" b="1" dirty="0">
                <a:ea typeface="Times New Roman"/>
                <a:cs typeface="Times New Roman"/>
              </a:rPr>
              <a:t>selbstständig</a:t>
            </a:r>
            <a:r>
              <a:rPr lang="de-DE" sz="2400" dirty="0">
                <a:ea typeface="Times New Roman"/>
                <a:cs typeface="Times New Roman"/>
              </a:rPr>
              <a:t> an den Hund heran </a:t>
            </a:r>
          </a:p>
          <a:p>
            <a:r>
              <a:rPr lang="de-DE" sz="2400" dirty="0" smtClean="0">
                <a:ea typeface="Times New Roman"/>
                <a:cs typeface="Times New Roman"/>
              </a:rPr>
              <a:t>-  zeigt </a:t>
            </a:r>
            <a:r>
              <a:rPr lang="de-DE" sz="2400" dirty="0">
                <a:ea typeface="Times New Roman"/>
                <a:cs typeface="Times New Roman"/>
              </a:rPr>
              <a:t>den Gst durch Aufheben dem LR an. </a:t>
            </a:r>
          </a:p>
          <a:p>
            <a:pPr lvl="1"/>
            <a:r>
              <a:rPr lang="de-DE" sz="2400" dirty="0" smtClean="0">
                <a:ea typeface="Times New Roman"/>
                <a:cs typeface="Times New Roman"/>
              </a:rPr>
              <a:t>-  Kann </a:t>
            </a:r>
            <a:r>
              <a:rPr lang="de-DE" sz="2400" dirty="0">
                <a:ea typeface="Times New Roman"/>
                <a:cs typeface="Times New Roman"/>
              </a:rPr>
              <a:t>links oder rechts am Hund erfolgen </a:t>
            </a:r>
          </a:p>
          <a:p>
            <a:pPr lvl="1"/>
            <a:r>
              <a:rPr lang="de-DE" sz="2400" dirty="0" smtClean="0">
                <a:ea typeface="Times New Roman"/>
                <a:cs typeface="Times New Roman"/>
              </a:rPr>
              <a:t>-  Wiederansatz </a:t>
            </a:r>
            <a:r>
              <a:rPr lang="de-DE" sz="2400" dirty="0">
                <a:ea typeface="Times New Roman"/>
                <a:cs typeface="Times New Roman"/>
              </a:rPr>
              <a:t>aus dieser Position mit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66781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7504" y="130534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Arial"/>
                <a:cs typeface="Arial"/>
              </a:rPr>
              <a:t>vorzüglich               </a:t>
            </a:r>
            <a:r>
              <a:rPr lang="de-DE" sz="2000" dirty="0">
                <a:latin typeface="Arial"/>
                <a:cs typeface="Arial"/>
              </a:rPr>
              <a:t>Gegenstand liegt zwischen den Pfoten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noch </a:t>
            </a:r>
            <a:r>
              <a:rPr lang="de-DE" sz="2000" dirty="0">
                <a:latin typeface="Arial"/>
                <a:cs typeface="Arial"/>
              </a:rPr>
              <a:t>vorzüglich      Gegenstand vor den Pfoten bzw. wird von der Pfote</a:t>
            </a:r>
          </a:p>
          <a:p>
            <a:r>
              <a:rPr lang="de-DE" sz="2000" dirty="0">
                <a:latin typeface="Arial"/>
                <a:cs typeface="Arial"/>
              </a:rPr>
              <a:t>                                berührt 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sehr </a:t>
            </a:r>
            <a:r>
              <a:rPr lang="de-DE" sz="2000" dirty="0">
                <a:latin typeface="Arial"/>
                <a:cs typeface="Arial"/>
              </a:rPr>
              <a:t>gut                   Gegenstand neben den Pfoten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noch </a:t>
            </a:r>
            <a:r>
              <a:rPr lang="de-DE" sz="2000" dirty="0">
                <a:latin typeface="Arial"/>
                <a:cs typeface="Arial"/>
              </a:rPr>
              <a:t>sehr gut          Gegenstand neben den Pfoten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gut                           </a:t>
            </a:r>
            <a:r>
              <a:rPr lang="de-DE" sz="2000" dirty="0">
                <a:latin typeface="Arial"/>
                <a:cs typeface="Arial"/>
              </a:rPr>
              <a:t>liegt auf dem Gegenstand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befriedigend            </a:t>
            </a:r>
            <a:r>
              <a:rPr lang="de-DE" sz="2000" dirty="0">
                <a:latin typeface="Arial"/>
                <a:cs typeface="Arial"/>
              </a:rPr>
              <a:t>liegt auf dem Gegenstand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mangelhaft              </a:t>
            </a:r>
            <a:r>
              <a:rPr lang="de-DE" sz="2000" dirty="0">
                <a:latin typeface="Arial"/>
                <a:cs typeface="Arial"/>
              </a:rPr>
              <a:t>Gegenstand liegt neben/hinter dem Hund</a:t>
            </a:r>
          </a:p>
        </p:txBody>
      </p:sp>
    </p:spTree>
    <p:extLst>
      <p:ext uri="{BB962C8B-B14F-4D97-AF65-F5344CB8AC3E}">
        <p14:creationId xmlns:p14="http://schemas.microsoft.com/office/powerpoint/2010/main" val="3404811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Gegenstand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1516169"/>
            <a:ext cx="8280920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dirty="0"/>
              <a:t>Kann ein nicht angezeigter </a:t>
            </a:r>
            <a:r>
              <a:rPr lang="de-DE" sz="2400" dirty="0" smtClean="0"/>
              <a:t>Grundstellung </a:t>
            </a:r>
            <a:r>
              <a:rPr lang="de-DE" sz="2400" dirty="0"/>
              <a:t>auch vom </a:t>
            </a:r>
            <a:r>
              <a:rPr lang="de-DE" sz="2400" dirty="0" smtClean="0"/>
              <a:t>Fährtenleger </a:t>
            </a:r>
            <a:r>
              <a:rPr lang="de-DE" sz="2400" dirty="0"/>
              <a:t>nicht wiedergefunden werden, erfolgt hier kein Punktabzug.</a:t>
            </a:r>
          </a:p>
          <a:p>
            <a:endParaRPr lang="de-DE" sz="2400" dirty="0"/>
          </a:p>
          <a:p>
            <a:pPr>
              <a:lnSpc>
                <a:spcPct val="110000"/>
              </a:lnSpc>
            </a:pPr>
            <a:r>
              <a:rPr lang="de-DE" sz="2400" dirty="0"/>
              <a:t>Werden mehrere </a:t>
            </a:r>
            <a:r>
              <a:rPr lang="de-DE" sz="2400" dirty="0" smtClean="0"/>
              <a:t>Gegenstände </a:t>
            </a:r>
            <a:r>
              <a:rPr lang="de-DE" sz="2400" dirty="0"/>
              <a:t>nicht gefunden, wird dem </a:t>
            </a:r>
            <a:r>
              <a:rPr lang="de-DE" sz="2400" dirty="0" smtClean="0"/>
              <a:t>Hundeführer </a:t>
            </a:r>
            <a:r>
              <a:rPr lang="de-DE" sz="2400" dirty="0"/>
              <a:t>eine Ersatzfährte angeboten. Nimmt er dies nicht an, gelten die nicht gefundenen </a:t>
            </a:r>
            <a:r>
              <a:rPr lang="de-DE" sz="2400" dirty="0" smtClean="0"/>
              <a:t>Gegenstände </a:t>
            </a:r>
            <a:r>
              <a:rPr lang="de-DE" sz="2400" dirty="0"/>
              <a:t>als </a:t>
            </a:r>
            <a:r>
              <a:rPr lang="de-DE" sz="2400" dirty="0" smtClean="0"/>
              <a:t>überlaufen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pPr>
              <a:lnSpc>
                <a:spcPct val="110000"/>
              </a:lnSpc>
            </a:pPr>
            <a:r>
              <a:rPr lang="de-DE" sz="2400" b="1" dirty="0"/>
              <a:t>Bei Eigenfährten werden für nicht gefundene Gst keine Punkte vergeben</a:t>
            </a:r>
            <a:r>
              <a:rPr lang="de-DE" sz="2400" b="1" dirty="0" smtClean="0"/>
              <a:t>.</a:t>
            </a:r>
            <a:endParaRPr lang="de-DE" sz="2400" b="1" dirty="0"/>
          </a:p>
          <a:p>
            <a:pPr>
              <a:lnSpc>
                <a:spcPct val="110000"/>
              </a:lnSpc>
            </a:pPr>
            <a:r>
              <a:rPr lang="de-DE" sz="2400" dirty="0"/>
              <a:t>Gegenstände, die mit starker Hilfe des HF gefunden werden, gelten als überlaufen.</a:t>
            </a:r>
          </a:p>
        </p:txBody>
      </p:sp>
    </p:spTree>
    <p:extLst>
      <p:ext uri="{BB962C8B-B14F-4D97-AF65-F5344CB8AC3E}">
        <p14:creationId xmlns:p14="http://schemas.microsoft.com/office/powerpoint/2010/main" val="2811087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Times New Roman"/>
              </a:rPr>
              <a:t>Suchverhalten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1554641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i="1" dirty="0">
                <a:ea typeface="Times New Roman"/>
              </a:rPr>
              <a:t>Originaltext </a:t>
            </a:r>
            <a:r>
              <a:rPr lang="de-DE" sz="2400" i="1" dirty="0" smtClean="0">
                <a:ea typeface="Times New Roman"/>
              </a:rPr>
              <a:t>PO</a:t>
            </a:r>
          </a:p>
          <a:p>
            <a:pPr>
              <a:lnSpc>
                <a:spcPct val="12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dirty="0">
                <a:ea typeface="Times New Roman"/>
              </a:rPr>
              <a:t>Verfängt sich der Hund in der Fährtenleine, so dass ein Weitersuchen stark erschwert wird, hat der HF die Möglichkeit, </a:t>
            </a:r>
            <a:r>
              <a:rPr lang="de-DE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/>
              </a:rPr>
              <a:t>nach Freigabe durch den LR</a:t>
            </a:r>
            <a:r>
              <a:rPr lang="de-DE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/>
              </a:rPr>
              <a:t>, </a:t>
            </a:r>
            <a:r>
              <a:rPr lang="de-DE" sz="2400" u="sng" dirty="0">
                <a:ea typeface="Times New Roman"/>
              </a:rPr>
              <a:t>den Hund vom Ende der Fährtenleine aus in Liegeposition zu legen</a:t>
            </a:r>
            <a:r>
              <a:rPr lang="de-DE" sz="2400" dirty="0">
                <a:ea typeface="Times New Roman"/>
              </a:rPr>
              <a:t>, die Leine zu entwirren und den Hund wieder vom Ende der Fährtenleine mit HZ „Such“ erneut einzusetzen. </a:t>
            </a:r>
            <a:endParaRPr lang="de-DE" sz="2400" dirty="0" smtClean="0">
              <a:ea typeface="Times New Roman"/>
            </a:endParaRPr>
          </a:p>
          <a:p>
            <a:pPr>
              <a:lnSpc>
                <a:spcPct val="120000"/>
              </a:lnSpc>
            </a:pPr>
            <a:endParaRPr lang="de-DE" sz="2400" dirty="0"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de-DE" sz="2400" dirty="0">
                <a:ea typeface="Times New Roman"/>
              </a:rPr>
              <a:t>Eine Entwertung erfolgt dafür nicht.</a:t>
            </a:r>
            <a:endParaRPr lang="de-DE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944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Winkel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-1798585"/>
            <a:ext cx="8568952" cy="865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de-DE" sz="3500" b="1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3500" b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3500" b="1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30000"/>
              </a:lnSpc>
            </a:pPr>
            <a:endParaRPr lang="de-DE" sz="3500" b="1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30000"/>
              </a:lnSpc>
            </a:pPr>
            <a:r>
              <a:rPr lang="de-DE" sz="2400" b="1" dirty="0" smtClean="0">
                <a:ea typeface="Times New Roman"/>
              </a:rPr>
              <a:t>-  Sicheres </a:t>
            </a:r>
            <a:r>
              <a:rPr lang="de-DE" sz="2400" b="1" dirty="0">
                <a:ea typeface="Times New Roman"/>
              </a:rPr>
              <a:t>Ausarbeiten </a:t>
            </a:r>
          </a:p>
          <a:p>
            <a:pPr lvl="1"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- Kreisen </a:t>
            </a:r>
            <a:r>
              <a:rPr lang="de-DE" sz="2400" dirty="0">
                <a:ea typeface="Times New Roman"/>
              </a:rPr>
              <a:t>fehlerhaft </a:t>
            </a:r>
          </a:p>
          <a:p>
            <a:pPr lvl="1"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- Überzeugen</a:t>
            </a:r>
            <a:r>
              <a:rPr lang="de-DE" sz="2400" dirty="0">
                <a:ea typeface="Times New Roman"/>
              </a:rPr>
              <a:t>, ohne die Fährte zu verlassen, ist zulässig. </a:t>
            </a:r>
          </a:p>
          <a:p>
            <a:pPr>
              <a:lnSpc>
                <a:spcPct val="130000"/>
              </a:lnSpc>
            </a:pPr>
            <a:r>
              <a:rPr lang="de-DE" sz="2400" b="1" dirty="0" smtClean="0">
                <a:ea typeface="Times New Roman"/>
              </a:rPr>
              <a:t>-  Nach </a:t>
            </a:r>
            <a:r>
              <a:rPr lang="de-DE" sz="2400" b="1" dirty="0">
                <a:ea typeface="Times New Roman"/>
              </a:rPr>
              <a:t>dem Winkel </a:t>
            </a:r>
          </a:p>
          <a:p>
            <a:pPr lvl="1">
              <a:lnSpc>
                <a:spcPct val="130000"/>
              </a:lnSpc>
            </a:pPr>
            <a:r>
              <a:rPr lang="de-DE" sz="2400" dirty="0" smtClean="0">
                <a:ea typeface="Times New Roman"/>
              </a:rPr>
              <a:t>- geforderte </a:t>
            </a:r>
            <a:r>
              <a:rPr lang="de-DE" sz="2400" dirty="0">
                <a:ea typeface="Times New Roman"/>
              </a:rPr>
              <a:t>hohe Intensität, gleiches Tempo </a:t>
            </a:r>
          </a:p>
          <a:p>
            <a:pPr marL="650161" lvl="1" indent="0">
              <a:lnSpc>
                <a:spcPct val="130000"/>
              </a:lnSpc>
              <a:buNone/>
            </a:pPr>
            <a:endParaRPr lang="de-DE" sz="2400" dirty="0">
              <a:ea typeface="Times New Roman"/>
            </a:endParaRPr>
          </a:p>
          <a:p>
            <a:pPr marL="342900" lvl="1" indent="-342900">
              <a:lnSpc>
                <a:spcPct val="130000"/>
              </a:lnSpc>
              <a:buFontTx/>
              <a:buChar char="-"/>
            </a:pPr>
            <a:r>
              <a:rPr lang="de-DE" sz="2400" b="1" dirty="0" smtClean="0">
                <a:ea typeface="Times New Roman"/>
              </a:rPr>
              <a:t>Im </a:t>
            </a:r>
            <a:r>
              <a:rPr lang="de-DE" sz="2400" b="1" dirty="0">
                <a:ea typeface="Times New Roman"/>
              </a:rPr>
              <a:t>Winkelbereich ist vom HF der vorgeschriebenen Abstand einzuhalten</a:t>
            </a:r>
            <a:r>
              <a:rPr lang="de-DE" sz="2400" b="1" dirty="0" smtClean="0">
                <a:ea typeface="Times New Roman"/>
              </a:rPr>
              <a:t>.</a:t>
            </a:r>
          </a:p>
          <a:p>
            <a:pPr marL="342900" lvl="1" indent="-342900">
              <a:lnSpc>
                <a:spcPct val="130000"/>
              </a:lnSpc>
              <a:buFontTx/>
              <a:buChar char="-"/>
            </a:pPr>
            <a:endParaRPr lang="de-DE" sz="2400" b="1" dirty="0">
              <a:ea typeface="Times New Roman"/>
            </a:endParaRPr>
          </a:p>
          <a:p>
            <a:pPr lvl="1">
              <a:lnSpc>
                <a:spcPct val="130000"/>
              </a:lnSpc>
            </a:pPr>
            <a:r>
              <a:rPr lang="de-DE" sz="2400" b="1" dirty="0">
                <a:solidFill>
                  <a:srgbClr val="800000"/>
                </a:solidFill>
                <a:ea typeface="Times New Roman"/>
              </a:rPr>
              <a:t>Ein Heraustreten aus dem Fährtenverlauf ist dem HF erst gestattet, wenn der Hund die Richtung geändert hat und sich deutlich auf dem nächsten Schenkel befindet</a:t>
            </a:r>
            <a:r>
              <a:rPr lang="de-DE" sz="2400" dirty="0">
                <a:solidFill>
                  <a:srgbClr val="800000"/>
                </a:solidFill>
                <a:ea typeface="Times New Roman"/>
              </a:rPr>
              <a:t>.</a:t>
            </a:r>
            <a:endParaRPr lang="de-DE" sz="2400" dirty="0">
              <a:solidFill>
                <a:srgbClr val="8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7914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Loben auf der Fährte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-1270748"/>
            <a:ext cx="8424936" cy="752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de-DE" sz="36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dirty="0" smtClean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endParaRPr lang="de-DE" sz="3600" dirty="0">
              <a:solidFill>
                <a:srgbClr val="000000"/>
              </a:solidFill>
              <a:ea typeface="Times New Roman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800" dirty="0" smtClean="0">
              <a:ea typeface="Times New Roman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800" dirty="0" smtClean="0">
                <a:ea typeface="Times New Roman"/>
              </a:rPr>
              <a:t>Gelegentliches </a:t>
            </a:r>
            <a:r>
              <a:rPr lang="de-DE" sz="2800" dirty="0">
                <a:ea typeface="Times New Roman"/>
              </a:rPr>
              <a:t>Loben</a:t>
            </a:r>
            <a:r>
              <a:rPr lang="de-DE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de-DE" sz="2800" b="1" dirty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  <a:ea typeface="Times New Roman"/>
              </a:rPr>
              <a:t>außer bei der IGP-3, </a:t>
            </a:r>
            <a:r>
              <a:rPr lang="de-DE" sz="2800" b="1" dirty="0" smtClean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  <a:ea typeface="Times New Roman"/>
              </a:rPr>
              <a:t>IFH-1 </a:t>
            </a:r>
            <a:r>
              <a:rPr lang="de-DE" sz="2800" b="1" dirty="0">
                <a:ln>
                  <a:solidFill>
                    <a:srgbClr val="CA0906"/>
                  </a:solidFill>
                </a:ln>
                <a:solidFill>
                  <a:srgbClr val="800000"/>
                </a:solidFill>
                <a:ea typeface="Times New Roman"/>
              </a:rPr>
              <a:t>IFH-2 und IGP-FH</a:t>
            </a:r>
            <a:r>
              <a:rPr lang="de-DE" sz="2800" b="1" dirty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  <a:ea typeface="Times New Roman"/>
              </a:rPr>
              <a:t> </a:t>
            </a:r>
            <a:r>
              <a:rPr lang="de-DE" sz="2800" b="1" dirty="0">
                <a:ea typeface="Times New Roman"/>
              </a:rPr>
              <a:t>ist</a:t>
            </a:r>
            <a:r>
              <a:rPr lang="de-DE" sz="2800" b="1" dirty="0">
                <a:ln>
                  <a:solidFill>
                    <a:srgbClr val="CA0906"/>
                  </a:solidFill>
                </a:ln>
                <a:ea typeface="Times New Roman"/>
              </a:rPr>
              <a:t> </a:t>
            </a:r>
            <a:r>
              <a:rPr lang="de-DE" sz="2800" dirty="0">
                <a:ea typeface="Times New Roman"/>
              </a:rPr>
              <a:t>erlaubt.</a:t>
            </a:r>
          </a:p>
          <a:p>
            <a:pPr>
              <a:lnSpc>
                <a:spcPct val="110000"/>
              </a:lnSpc>
            </a:pPr>
            <a:endParaRPr lang="de-DE" sz="2800" dirty="0"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de-DE" sz="2800" dirty="0" smtClean="0">
                <a:ea typeface="Times New Roman"/>
              </a:rPr>
              <a:t>- Nicht </a:t>
            </a:r>
            <a:r>
              <a:rPr lang="de-DE" sz="2800" dirty="0">
                <a:ea typeface="Times New Roman"/>
              </a:rPr>
              <a:t>im Winkelbereich</a:t>
            </a:r>
          </a:p>
          <a:p>
            <a:pPr>
              <a:lnSpc>
                <a:spcPct val="110000"/>
              </a:lnSpc>
            </a:pPr>
            <a:endParaRPr lang="de-DE" sz="2800" dirty="0">
              <a:ea typeface="Times New Roman"/>
            </a:endParaRPr>
          </a:p>
          <a:p>
            <a:pPr marL="457200" indent="-457200">
              <a:buFontTx/>
              <a:buChar char="-"/>
            </a:pPr>
            <a:r>
              <a:rPr lang="de-DE" sz="2800" b="1" dirty="0" smtClean="0">
                <a:ea typeface="Times New Roman"/>
              </a:rPr>
              <a:t>Kurzes </a:t>
            </a:r>
            <a:r>
              <a:rPr lang="de-DE" sz="2800" b="1" dirty="0">
                <a:ea typeface="Times New Roman"/>
              </a:rPr>
              <a:t>Loben  </a:t>
            </a:r>
            <a:r>
              <a:rPr lang="de-DE" sz="2800" dirty="0">
                <a:ea typeface="Times New Roman"/>
              </a:rPr>
              <a:t>an den </a:t>
            </a:r>
            <a:r>
              <a:rPr lang="de-DE" sz="2800" dirty="0" smtClean="0">
                <a:ea typeface="Times New Roman"/>
              </a:rPr>
              <a:t>Gegenständen </a:t>
            </a:r>
            <a:r>
              <a:rPr lang="de-DE" sz="2800" dirty="0">
                <a:ea typeface="Times New Roman"/>
              </a:rPr>
              <a:t>in allen Prüfungsstufen  </a:t>
            </a:r>
            <a:r>
              <a:rPr lang="de-DE" sz="2800" dirty="0" smtClean="0">
                <a:ea typeface="Times New Roman"/>
              </a:rPr>
              <a:t>erlaubt</a:t>
            </a:r>
          </a:p>
          <a:p>
            <a:pPr marL="457200" indent="-457200">
              <a:buFontTx/>
              <a:buChar char="-"/>
            </a:pPr>
            <a:endParaRPr lang="de-DE" sz="2800" dirty="0">
              <a:ea typeface="Times New Roman"/>
            </a:endParaRPr>
          </a:p>
          <a:p>
            <a:pPr marL="914400" lvl="1" indent="-457200">
              <a:buFontTx/>
              <a:buChar char="-"/>
            </a:pPr>
            <a:r>
              <a:rPr lang="de-DE" sz="2800" dirty="0" smtClean="0">
                <a:ea typeface="Times New Roman"/>
              </a:rPr>
              <a:t>Dies </a:t>
            </a:r>
            <a:r>
              <a:rPr lang="de-DE" sz="2800" dirty="0">
                <a:ea typeface="Times New Roman"/>
              </a:rPr>
              <a:t>kann </a:t>
            </a:r>
            <a:r>
              <a:rPr lang="de-DE" sz="2800" b="1" dirty="0">
                <a:ea typeface="Times New Roman"/>
              </a:rPr>
              <a:t>vor oder nach dem Anzeigen </a:t>
            </a:r>
            <a:r>
              <a:rPr lang="de-DE" sz="2800" dirty="0" smtClean="0">
                <a:ea typeface="Times New Roman"/>
              </a:rPr>
              <a:t>des Gegenstandes </a:t>
            </a:r>
            <a:r>
              <a:rPr lang="de-DE" sz="2800" dirty="0">
                <a:ea typeface="Times New Roman"/>
              </a:rPr>
              <a:t>erfolgen.</a:t>
            </a:r>
            <a:endParaRPr lang="de-DE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564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Entwertungen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1554641"/>
            <a:ext cx="85689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  <a:cs typeface="Times New Roman"/>
              </a:rPr>
              <a:t>Hund unterbricht die Fährtenarbeit, 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ea typeface="Times New Roman"/>
                <a:cs typeface="Times New Roman"/>
              </a:rPr>
              <a:t>Hundeführer </a:t>
            </a:r>
            <a:r>
              <a:rPr lang="de-DE" sz="2400" dirty="0">
                <a:ea typeface="Times New Roman"/>
                <a:cs typeface="Times New Roman"/>
              </a:rPr>
              <a:t>geht nicht zum Hund,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  <a:cs typeface="Times New Roman"/>
              </a:rPr>
              <a:t>Wiederansatz an langer Leine auf </a:t>
            </a:r>
            <a:r>
              <a:rPr lang="de-DE" sz="2400" dirty="0" smtClean="0">
                <a:ea typeface="Times New Roman"/>
                <a:cs typeface="Times New Roman"/>
              </a:rPr>
              <a:t>Hörzeichen </a:t>
            </a:r>
            <a:r>
              <a:rPr lang="de-DE" sz="2400" dirty="0">
                <a:ea typeface="Times New Roman"/>
                <a:cs typeface="Times New Roman"/>
              </a:rPr>
              <a:t>„Such</a:t>
            </a:r>
            <a:r>
              <a:rPr lang="de-DE" sz="2400" dirty="0" smtClean="0">
                <a:ea typeface="Times New Roman"/>
                <a:cs typeface="Times New Roman"/>
              </a:rPr>
              <a:t>“</a:t>
            </a:r>
          </a:p>
          <a:p>
            <a:pPr>
              <a:lnSpc>
                <a:spcPct val="110000"/>
              </a:lnSpc>
            </a:pPr>
            <a:endParaRPr lang="de-DE" sz="2400" dirty="0">
              <a:ea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de-DE" sz="2400" dirty="0" smtClean="0">
                <a:solidFill>
                  <a:srgbClr val="800000"/>
                </a:solidFill>
                <a:ea typeface="Wingdings"/>
                <a:sym typeface="Wingdings"/>
              </a:rPr>
              <a:t>      - </a:t>
            </a:r>
            <a:r>
              <a:rPr lang="de-DE" sz="2400" dirty="0" smtClean="0">
                <a:solidFill>
                  <a:srgbClr val="800000"/>
                </a:solidFill>
                <a:ea typeface="Times New Roman"/>
              </a:rPr>
              <a:t> </a:t>
            </a:r>
            <a:r>
              <a:rPr lang="de-DE" sz="2400" b="1" dirty="0">
                <a:solidFill>
                  <a:srgbClr val="800000"/>
                </a:solidFill>
                <a:ea typeface="Times New Roman"/>
              </a:rPr>
              <a:t>minus 2 Punkte 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>
                <a:solidFill>
                  <a:srgbClr val="800000"/>
                </a:solidFill>
                <a:ea typeface="Times New Roman"/>
              </a:rPr>
              <a:t>      - IFH-2 </a:t>
            </a:r>
            <a:r>
              <a:rPr lang="de-DE" sz="2400" b="1" dirty="0">
                <a:solidFill>
                  <a:srgbClr val="800000"/>
                </a:solidFill>
                <a:ea typeface="Times New Roman"/>
              </a:rPr>
              <a:t>/ IGP-FH:   -1 Punkt</a:t>
            </a:r>
            <a:r>
              <a:rPr lang="de-DE" sz="2400" dirty="0">
                <a:solidFill>
                  <a:srgbClr val="800000"/>
                </a:solidFill>
              </a:rPr>
              <a:t> </a:t>
            </a:r>
          </a:p>
          <a:p>
            <a:pPr marL="457152">
              <a:lnSpc>
                <a:spcPct val="110000"/>
              </a:lnSpc>
            </a:pPr>
            <a:endParaRPr lang="de-DE" sz="240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</a:rPr>
              <a:t>Hund unterbricht die Fährtenarbeit,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ea typeface="Times New Roman"/>
              </a:rPr>
              <a:t>Wiederansatz direkt am Hund auf </a:t>
            </a:r>
            <a:r>
              <a:rPr lang="de-DE" sz="2400" dirty="0" smtClean="0">
                <a:ea typeface="Times New Roman"/>
              </a:rPr>
              <a:t>Hörzeichen </a:t>
            </a:r>
            <a:r>
              <a:rPr lang="de-DE" sz="2400" dirty="0">
                <a:ea typeface="Times New Roman"/>
              </a:rPr>
              <a:t>„Such</a:t>
            </a:r>
            <a:r>
              <a:rPr lang="de-DE" sz="2400" dirty="0" smtClean="0">
                <a:ea typeface="Times New Roman"/>
              </a:rPr>
              <a:t>“</a:t>
            </a:r>
          </a:p>
          <a:p>
            <a:pPr>
              <a:lnSpc>
                <a:spcPct val="110000"/>
              </a:lnSpc>
            </a:pPr>
            <a:endParaRPr lang="de-DE" sz="2400" dirty="0">
              <a:ea typeface="Times New Roman"/>
            </a:endParaRPr>
          </a:p>
          <a:p>
            <a:pPr marL="457152">
              <a:lnSpc>
                <a:spcPct val="110000"/>
              </a:lnSpc>
            </a:pPr>
            <a:r>
              <a:rPr lang="de-DE" sz="2400" dirty="0" smtClean="0">
                <a:solidFill>
                  <a:srgbClr val="800000"/>
                </a:solidFill>
                <a:ea typeface="Wingdings"/>
                <a:sym typeface="Wingdings"/>
              </a:rPr>
              <a:t>- </a:t>
            </a:r>
            <a:r>
              <a:rPr lang="de-DE" sz="2400" dirty="0" smtClean="0">
                <a:solidFill>
                  <a:srgbClr val="800000"/>
                </a:solidFill>
                <a:ea typeface="Times New Roman"/>
                <a:sym typeface="Wingdings"/>
              </a:rPr>
              <a:t> </a:t>
            </a:r>
            <a:r>
              <a:rPr lang="de-DE" sz="2400" b="1" dirty="0">
                <a:solidFill>
                  <a:srgbClr val="800000"/>
                </a:solidFill>
                <a:ea typeface="Times New Roman"/>
                <a:sym typeface="Wingdings"/>
              </a:rPr>
              <a:t>minus </a:t>
            </a:r>
            <a:r>
              <a:rPr lang="de-DE" sz="2400" b="1" dirty="0">
                <a:solidFill>
                  <a:srgbClr val="800000"/>
                </a:solidFill>
                <a:ea typeface="Times New Roman"/>
              </a:rPr>
              <a:t>4 Punkte    </a:t>
            </a:r>
          </a:p>
          <a:p>
            <a:pPr marL="457152">
              <a:lnSpc>
                <a:spcPct val="110000"/>
              </a:lnSpc>
            </a:pPr>
            <a:r>
              <a:rPr lang="de-DE" sz="2400" b="1" dirty="0" smtClean="0">
                <a:solidFill>
                  <a:srgbClr val="800000"/>
                </a:solidFill>
                <a:ea typeface="Times New Roman"/>
              </a:rPr>
              <a:t>- IFH-2 </a:t>
            </a:r>
            <a:r>
              <a:rPr lang="de-DE" sz="2400" b="1" dirty="0">
                <a:solidFill>
                  <a:srgbClr val="800000"/>
                </a:solidFill>
                <a:ea typeface="Times New Roman"/>
              </a:rPr>
              <a:t>/ IGP-FH:  - 2 Punkte</a:t>
            </a:r>
            <a:endParaRPr lang="de-DE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3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Entwertungen</a:t>
            </a:r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2097354"/>
            <a:ext cx="8568952" cy="294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4" indent="-342864">
              <a:lnSpc>
                <a:spcPct val="105000"/>
              </a:lnSpc>
              <a:spcAft>
                <a:spcPts val="799"/>
              </a:spcAft>
              <a:buFont typeface="Symbol"/>
              <a:buChar char=""/>
              <a:tabLst>
                <a:tab pos="457152" algn="l"/>
              </a:tabLst>
            </a:pPr>
            <a:r>
              <a:rPr lang="de-DE" sz="2400" dirty="0" smtClean="0">
                <a:ea typeface="Times New Roman"/>
                <a:cs typeface="Symbol"/>
              </a:rPr>
              <a:t>Faseln</a:t>
            </a:r>
          </a:p>
          <a:p>
            <a:pPr marL="342864" indent="-342864">
              <a:lnSpc>
                <a:spcPct val="105000"/>
              </a:lnSpc>
              <a:spcAft>
                <a:spcPts val="799"/>
              </a:spcAft>
              <a:buFont typeface="Symbol"/>
              <a:buChar char=""/>
              <a:tabLst>
                <a:tab pos="457152" algn="l"/>
              </a:tabLst>
            </a:pPr>
            <a:r>
              <a:rPr lang="de-DE" sz="2400" dirty="0" smtClean="0">
                <a:ea typeface="Times New Roman"/>
                <a:cs typeface="Symbol"/>
              </a:rPr>
              <a:t>Entleeren</a:t>
            </a:r>
            <a:endParaRPr lang="de-DE" sz="2400" dirty="0">
              <a:ea typeface="Times New Roman"/>
              <a:cs typeface="Symbol"/>
            </a:endParaRPr>
          </a:p>
          <a:p>
            <a:pPr marL="342864" indent="-342864">
              <a:lnSpc>
                <a:spcPct val="105000"/>
              </a:lnSpc>
              <a:spcAft>
                <a:spcPts val="799"/>
              </a:spcAft>
              <a:buFont typeface="Symbol"/>
              <a:buChar char=""/>
              <a:tabLst>
                <a:tab pos="457152" algn="l"/>
              </a:tabLst>
            </a:pPr>
            <a:r>
              <a:rPr lang="de-DE" sz="2400" dirty="0">
                <a:ea typeface="Times New Roman"/>
                <a:cs typeface="Symbol"/>
              </a:rPr>
              <a:t>Kreisen an den Winkeln</a:t>
            </a:r>
          </a:p>
          <a:p>
            <a:pPr marL="342864" indent="-342864">
              <a:lnSpc>
                <a:spcPct val="105000"/>
              </a:lnSpc>
              <a:spcAft>
                <a:spcPts val="799"/>
              </a:spcAft>
              <a:buFont typeface="Symbol"/>
              <a:buChar char=""/>
              <a:tabLst>
                <a:tab pos="457152" algn="l"/>
              </a:tabLst>
            </a:pPr>
            <a:r>
              <a:rPr lang="de-DE" sz="2400" dirty="0">
                <a:ea typeface="Times New Roman"/>
                <a:cs typeface="Symbol"/>
              </a:rPr>
              <a:t>dauernde Aufmunterungen</a:t>
            </a:r>
          </a:p>
          <a:p>
            <a:pPr marL="342864" indent="-342864">
              <a:lnSpc>
                <a:spcPct val="120000"/>
              </a:lnSpc>
              <a:spcAft>
                <a:spcPts val="799"/>
              </a:spcAft>
              <a:buFont typeface="Symbol"/>
              <a:buChar char=""/>
              <a:tabLst>
                <a:tab pos="457152" algn="l"/>
              </a:tabLst>
            </a:pPr>
            <a:r>
              <a:rPr lang="de-DE" sz="2400" dirty="0">
                <a:ea typeface="Times New Roman"/>
                <a:cs typeface="Symbol"/>
              </a:rPr>
              <a:t>Leinen- oder verbale Hilfen im Bereich des Fährtenverlaufs und/oder an den Gegenständen</a:t>
            </a:r>
            <a:endParaRPr lang="de-DE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18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Erhalt des Gebrauchshundes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2127105"/>
            <a:ext cx="878497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dirty="0" smtClean="0">
                <a:ea typeface="ＭＳ Ｐゴシック" pitchFamily="34" charset="-128"/>
              </a:rPr>
              <a:t>- Ausbildung</a:t>
            </a:r>
          </a:p>
          <a:p>
            <a:pPr>
              <a:lnSpc>
                <a:spcPct val="120000"/>
              </a:lnSpc>
            </a:pPr>
            <a:r>
              <a:rPr lang="de-DE" sz="2800" dirty="0" smtClean="0">
                <a:ea typeface="ＭＳ Ｐゴシック" pitchFamily="34" charset="-128"/>
              </a:rPr>
              <a:t>- In Prüfungen die Leistungen sichten</a:t>
            </a:r>
          </a:p>
          <a:p>
            <a:pPr>
              <a:lnSpc>
                <a:spcPct val="120000"/>
              </a:lnSpc>
            </a:pPr>
            <a:r>
              <a:rPr lang="de-DE" sz="2800" dirty="0" smtClean="0">
                <a:ea typeface="ＭＳ Ｐゴシック" pitchFamily="34" charset="-128"/>
              </a:rPr>
              <a:t>- Selektion</a:t>
            </a:r>
          </a:p>
          <a:p>
            <a:pPr>
              <a:lnSpc>
                <a:spcPct val="120000"/>
              </a:lnSpc>
            </a:pPr>
            <a:r>
              <a:rPr lang="de-DE" sz="2800" dirty="0" smtClean="0">
                <a:ea typeface="ＭＳ Ｐゴシック" pitchFamily="34" charset="-128"/>
              </a:rPr>
              <a:t>- Der Zucht zuführen</a:t>
            </a:r>
          </a:p>
          <a:p>
            <a:pPr>
              <a:lnSpc>
                <a:spcPct val="120000"/>
              </a:lnSpc>
            </a:pPr>
            <a:endParaRPr lang="de-DE" sz="28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endParaRPr lang="de-DE" sz="10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de-DE" b="1" dirty="0" smtClean="0">
                <a:ln>
                  <a:solidFill>
                    <a:srgbClr val="CA0906"/>
                  </a:solidFill>
                </a:ln>
                <a:solidFill>
                  <a:srgbClr val="CA0906"/>
                </a:solidFill>
                <a:ea typeface="ＭＳ Ｐゴシック" pitchFamily="34" charset="-128"/>
              </a:rPr>
              <a:t>Diese vier Elemente werden durch unsere Tätigkeit (LR) entscheidend beeinflusst.</a:t>
            </a:r>
            <a:endParaRPr lang="de-DE" b="1" dirty="0">
              <a:ln>
                <a:solidFill>
                  <a:srgbClr val="CA0906"/>
                </a:solidFill>
              </a:ln>
              <a:solidFill>
                <a:srgbClr val="CA090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737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Weitere Bewertungskriterien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-1480036"/>
            <a:ext cx="842493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b="1" dirty="0" smtClean="0">
              <a:solidFill>
                <a:srgbClr val="000000"/>
              </a:solidFill>
              <a:ea typeface="Times New Roman"/>
            </a:endParaRPr>
          </a:p>
          <a:p>
            <a:endParaRPr lang="de-DE" sz="3600" b="1" dirty="0">
              <a:solidFill>
                <a:srgbClr val="000000"/>
              </a:solidFill>
              <a:ea typeface="Times New Roman"/>
            </a:endParaRPr>
          </a:p>
          <a:p>
            <a:endParaRPr lang="de-DE" sz="3600" b="1" dirty="0" smtClean="0">
              <a:solidFill>
                <a:srgbClr val="000000"/>
              </a:solidFill>
              <a:ea typeface="Times New Roman"/>
            </a:endParaRPr>
          </a:p>
          <a:p>
            <a:endParaRPr lang="de-DE" sz="3600" b="1" dirty="0">
              <a:solidFill>
                <a:srgbClr val="000000"/>
              </a:solidFill>
              <a:ea typeface="Times New Roman"/>
            </a:endParaRPr>
          </a:p>
          <a:p>
            <a:endParaRPr lang="de-DE" sz="3600" b="1" dirty="0" smtClean="0">
              <a:solidFill>
                <a:srgbClr val="000000"/>
              </a:solidFill>
              <a:ea typeface="Times New Roman"/>
            </a:endParaRPr>
          </a:p>
          <a:p>
            <a:endParaRPr lang="de-DE" sz="2400" b="1" dirty="0" smtClean="0">
              <a:ea typeface="Times New Roman"/>
            </a:endParaRPr>
          </a:p>
          <a:p>
            <a:r>
              <a:rPr lang="de-DE" sz="2400" b="1" dirty="0" smtClean="0">
                <a:ea typeface="Times New Roman"/>
              </a:rPr>
              <a:t>- Bewertung </a:t>
            </a:r>
            <a:r>
              <a:rPr lang="de-DE" sz="2400" b="1" dirty="0">
                <a:ea typeface="Times New Roman"/>
              </a:rPr>
              <a:t>beginnt am Ansatz!!!!!</a:t>
            </a:r>
          </a:p>
          <a:p>
            <a:endParaRPr lang="de-DE" sz="2400" b="1" dirty="0">
              <a:ea typeface="Times New Roman"/>
            </a:endParaRPr>
          </a:p>
          <a:p>
            <a:r>
              <a:rPr lang="de-DE" sz="2400" b="1" dirty="0" smtClean="0">
                <a:ea typeface="Times New Roman"/>
              </a:rPr>
              <a:t>- Bewertung </a:t>
            </a:r>
            <a:r>
              <a:rPr lang="de-DE" sz="2400" b="1" dirty="0">
                <a:ea typeface="Times New Roman"/>
              </a:rPr>
              <a:t>Schenkel abhängig</a:t>
            </a:r>
          </a:p>
          <a:p>
            <a:pPr lvl="1"/>
            <a:r>
              <a:rPr lang="de-DE" sz="2400" dirty="0" smtClean="0">
                <a:ea typeface="Times New Roman"/>
              </a:rPr>
              <a:t>- von </a:t>
            </a:r>
            <a:r>
              <a:rPr lang="de-DE" sz="2400" dirty="0">
                <a:ea typeface="Times New Roman"/>
              </a:rPr>
              <a:t>Länge</a:t>
            </a:r>
          </a:p>
          <a:p>
            <a:pPr lvl="1"/>
            <a:r>
              <a:rPr lang="de-DE" sz="2400" dirty="0" smtClean="0">
                <a:ea typeface="Times New Roman"/>
              </a:rPr>
              <a:t>- Geländebeschaffenheit </a:t>
            </a:r>
            <a:endParaRPr lang="de-DE" sz="2400" dirty="0">
              <a:ea typeface="Times New Roman"/>
            </a:endParaRPr>
          </a:p>
          <a:p>
            <a:pPr lvl="1"/>
            <a:r>
              <a:rPr lang="de-DE" sz="2400" dirty="0" smtClean="0">
                <a:ea typeface="Times New Roman"/>
              </a:rPr>
              <a:t>- Witterungsbedingungen</a:t>
            </a:r>
            <a:endParaRPr lang="de-DE" sz="2400" dirty="0">
              <a:ea typeface="Times New Roman"/>
            </a:endParaRPr>
          </a:p>
          <a:p>
            <a:pPr lvl="1"/>
            <a:r>
              <a:rPr lang="de-DE" sz="2400" dirty="0" smtClean="0">
                <a:ea typeface="Times New Roman"/>
              </a:rPr>
              <a:t>- erfolgt </a:t>
            </a:r>
            <a:r>
              <a:rPr lang="de-DE" sz="2400" dirty="0">
                <a:ea typeface="Times New Roman"/>
              </a:rPr>
              <a:t>nach Prädikaten </a:t>
            </a:r>
          </a:p>
          <a:p>
            <a:endParaRPr lang="de-DE" sz="2400" dirty="0">
              <a:ea typeface="Times New Roman"/>
            </a:endParaRPr>
          </a:p>
          <a:p>
            <a:r>
              <a:rPr lang="de-DE" sz="2400" b="1" dirty="0" smtClean="0">
                <a:ea typeface="Times New Roman"/>
              </a:rPr>
              <a:t>- Abstand Leistungsrichter </a:t>
            </a:r>
            <a:r>
              <a:rPr lang="mr-IN" sz="2400" b="1" dirty="0">
                <a:ea typeface="Times New Roman"/>
              </a:rPr>
              <a:t>–</a:t>
            </a:r>
            <a:r>
              <a:rPr lang="de-DE" sz="2400" b="1" dirty="0">
                <a:ea typeface="Times New Roman"/>
              </a:rPr>
              <a:t> </a:t>
            </a:r>
            <a:r>
              <a:rPr lang="de-DE" sz="2400" b="1" dirty="0" smtClean="0">
                <a:ea typeface="Times New Roman"/>
              </a:rPr>
              <a:t>Hundeführer</a:t>
            </a:r>
          </a:p>
          <a:p>
            <a:endParaRPr lang="de-DE" sz="2400" b="1" dirty="0">
              <a:ea typeface="Times New Roman"/>
            </a:endParaRPr>
          </a:p>
          <a:p>
            <a:pPr lvl="1"/>
            <a:r>
              <a:rPr lang="de-DE" sz="2400" b="1" dirty="0">
                <a:ea typeface="Times New Roman"/>
              </a:rPr>
              <a:t>Hund darf nicht in seinem Suchverhalten beeinträchtigt werden</a:t>
            </a:r>
          </a:p>
        </p:txBody>
      </p:sp>
    </p:spTree>
    <p:extLst>
      <p:ext uri="{BB962C8B-B14F-4D97-AF65-F5344CB8AC3E}">
        <p14:creationId xmlns:p14="http://schemas.microsoft.com/office/powerpoint/2010/main" val="2863824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Weitere Bewertungskriterien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241333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800" dirty="0" smtClean="0">
                <a:ea typeface="Times New Roman"/>
              </a:rPr>
              <a:t>Hund </a:t>
            </a:r>
            <a:r>
              <a:rPr lang="de-DE" sz="2800" dirty="0">
                <a:ea typeface="Times New Roman"/>
              </a:rPr>
              <a:t>darf weder durch den Fährtenleger, noch durch den </a:t>
            </a:r>
            <a:r>
              <a:rPr lang="de-DE" sz="2800" dirty="0" smtClean="0">
                <a:ea typeface="Times New Roman"/>
              </a:rPr>
              <a:t>Leistungsrichter gestört </a:t>
            </a:r>
            <a:r>
              <a:rPr lang="de-DE" sz="2800" dirty="0">
                <a:ea typeface="Times New Roman"/>
              </a:rPr>
              <a:t>werden.</a:t>
            </a:r>
          </a:p>
          <a:p>
            <a:endParaRPr lang="de-DE" sz="2800" dirty="0">
              <a:ea typeface="Times New Roman"/>
            </a:endParaRPr>
          </a:p>
          <a:p>
            <a:r>
              <a:rPr lang="de-DE" sz="2800" dirty="0" smtClean="0">
                <a:ea typeface="Times New Roman"/>
              </a:rPr>
              <a:t>-   10 </a:t>
            </a:r>
            <a:r>
              <a:rPr lang="de-DE" sz="2800" dirty="0">
                <a:ea typeface="Times New Roman"/>
              </a:rPr>
              <a:t>Meter Radius um den </a:t>
            </a:r>
            <a:r>
              <a:rPr lang="de-DE" sz="2800" dirty="0" smtClean="0">
                <a:ea typeface="Times New Roman"/>
              </a:rPr>
              <a:t>Hundeführer </a:t>
            </a:r>
            <a:endParaRPr lang="de-DE" sz="2800" dirty="0">
              <a:ea typeface="Times New Roman"/>
            </a:endParaRPr>
          </a:p>
          <a:p>
            <a:endParaRPr lang="de-DE" sz="2800" dirty="0">
              <a:ea typeface="Times New Roman"/>
            </a:endParaRPr>
          </a:p>
          <a:p>
            <a:r>
              <a:rPr lang="de-DE" sz="2800" dirty="0" smtClean="0">
                <a:ea typeface="Times New Roman"/>
              </a:rPr>
              <a:t>-   10 </a:t>
            </a:r>
            <a:r>
              <a:rPr lang="de-DE" sz="2800" dirty="0">
                <a:ea typeface="Times New Roman"/>
              </a:rPr>
              <a:t>Meter Abstand zum weiteren Fährtenverlauf </a:t>
            </a:r>
          </a:p>
        </p:txBody>
      </p:sp>
    </p:spTree>
    <p:extLst>
      <p:ext uri="{BB962C8B-B14F-4D97-AF65-F5344CB8AC3E}">
        <p14:creationId xmlns:p14="http://schemas.microsoft.com/office/powerpoint/2010/main" val="28474677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Weitere Bewertungskriterien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605150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3400" b="1" dirty="0" smtClean="0"/>
          </a:p>
          <a:p>
            <a:pPr algn="ctr"/>
            <a:endParaRPr lang="de-DE" sz="3400" b="1" dirty="0"/>
          </a:p>
          <a:p>
            <a:r>
              <a:rPr lang="de-DE" sz="2400" b="1" dirty="0" smtClean="0"/>
              <a:t>Leistungsrichter </a:t>
            </a:r>
            <a:r>
              <a:rPr lang="de-DE" sz="2400" b="1" dirty="0"/>
              <a:t>muss seine Bewertung auf die Gesamtheit aller Einflussgrößen stützen.</a:t>
            </a:r>
          </a:p>
          <a:p>
            <a:pPr algn="ctr"/>
            <a:endParaRPr lang="de-DE" sz="2400" b="1" dirty="0"/>
          </a:p>
          <a:p>
            <a:r>
              <a:rPr lang="de-DE" sz="2400" dirty="0" smtClean="0"/>
              <a:t>- Geländebeschaffenheit </a:t>
            </a:r>
            <a:r>
              <a:rPr lang="de-DE" sz="2400" dirty="0"/>
              <a:t>+ mögliche Verleitungen </a:t>
            </a:r>
          </a:p>
          <a:p>
            <a:r>
              <a:rPr lang="de-DE" sz="2400" dirty="0" smtClean="0"/>
              <a:t>- Faktor </a:t>
            </a:r>
            <a:r>
              <a:rPr lang="de-DE" sz="2400" dirty="0"/>
              <a:t>Zeit + Witterung</a:t>
            </a:r>
          </a:p>
          <a:p>
            <a:r>
              <a:rPr lang="de-DE" sz="2400" dirty="0" smtClean="0"/>
              <a:t>- Hundeführer</a:t>
            </a:r>
            <a:endParaRPr lang="de-DE" sz="2400" dirty="0"/>
          </a:p>
          <a:p>
            <a:pPr lvl="1"/>
            <a:r>
              <a:rPr lang="de-DE" sz="2400" dirty="0" smtClean="0"/>
              <a:t>- Unzulässige </a:t>
            </a:r>
            <a:r>
              <a:rPr lang="de-DE" sz="2400" dirty="0"/>
              <a:t>Hilfen</a:t>
            </a:r>
          </a:p>
          <a:p>
            <a:r>
              <a:rPr lang="de-DE" sz="2400" dirty="0" smtClean="0"/>
              <a:t>- Hund  </a:t>
            </a:r>
            <a:r>
              <a:rPr lang="de-DE" sz="2400" dirty="0"/>
              <a:t>und </a:t>
            </a:r>
            <a:r>
              <a:rPr lang="de-DE" sz="2400" dirty="0" smtClean="0"/>
              <a:t>Hundeführer</a:t>
            </a:r>
            <a:endParaRPr lang="de-DE" sz="2400" dirty="0"/>
          </a:p>
          <a:p>
            <a:pPr lvl="1"/>
            <a:r>
              <a:rPr lang="de-DE" sz="2400" dirty="0" smtClean="0"/>
              <a:t>- Eifer</a:t>
            </a:r>
            <a:r>
              <a:rPr lang="de-DE" sz="2400" dirty="0"/>
              <a:t>, Sicherheit in der Arbeit</a:t>
            </a:r>
          </a:p>
          <a:p>
            <a:pPr lvl="1"/>
            <a:r>
              <a:rPr lang="de-DE" sz="2400" dirty="0" smtClean="0"/>
              <a:t>- Ausbildungsstand </a:t>
            </a:r>
            <a:endParaRPr lang="de-DE" sz="2400" dirty="0"/>
          </a:p>
          <a:p>
            <a:pPr lvl="2"/>
            <a:r>
              <a:rPr lang="de-DE" sz="2400" dirty="0" smtClean="0"/>
              <a:t>- Hektik</a:t>
            </a:r>
            <a:r>
              <a:rPr lang="de-DE" sz="2400" dirty="0"/>
              <a:t>, gedrücktes Verhalten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/>
              <a:t>Suchverhalten</a:t>
            </a:r>
          </a:p>
          <a:p>
            <a:pPr lvl="1"/>
            <a:r>
              <a:rPr lang="de-DE" sz="2400" dirty="0" smtClean="0"/>
              <a:t>    -  Motiviertes </a:t>
            </a:r>
            <a:r>
              <a:rPr lang="de-DE" sz="2400" dirty="0"/>
              <a:t>Agieren mit gleichbleibender Intensität</a:t>
            </a:r>
          </a:p>
          <a:p>
            <a:pPr marL="800100" lvl="1" indent="-34290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96444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Abt. A,  Abbruch, Disqualifikation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15118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600" b="1" dirty="0" smtClean="0"/>
          </a:p>
          <a:p>
            <a:endParaRPr lang="de-DE" sz="3600" b="1" dirty="0"/>
          </a:p>
          <a:p>
            <a:pPr marL="342900" indent="-342900">
              <a:buFontTx/>
              <a:buChar char="-"/>
            </a:pPr>
            <a:endParaRPr lang="de-DE" sz="2400" b="1" dirty="0" smtClean="0"/>
          </a:p>
          <a:p>
            <a:pPr marL="342900" indent="-342900">
              <a:buFontTx/>
              <a:buChar char="-"/>
            </a:pPr>
            <a:r>
              <a:rPr lang="de-DE" sz="2400" b="1" dirty="0" smtClean="0"/>
              <a:t>Hund </a:t>
            </a:r>
            <a:r>
              <a:rPr lang="de-DE" sz="2400" b="1" dirty="0"/>
              <a:t>zeigt längeres Verweilen an einer Stelle </a:t>
            </a:r>
            <a:r>
              <a:rPr lang="de-DE" sz="2400" b="1" u="sng" dirty="0"/>
              <a:t>ohne </a:t>
            </a:r>
            <a:r>
              <a:rPr lang="de-DE" sz="2400" b="1" u="sng" dirty="0" smtClean="0"/>
              <a:t>zu suchen</a:t>
            </a:r>
          </a:p>
          <a:p>
            <a:pPr marL="342900" indent="-342900">
              <a:buFontTx/>
              <a:buChar char="-"/>
            </a:pPr>
            <a:endParaRPr lang="de-DE" sz="2400" b="1" u="sng" dirty="0"/>
          </a:p>
          <a:p>
            <a:pPr lvl="1"/>
            <a:r>
              <a:rPr lang="de-DE" sz="2400" dirty="0" smtClean="0"/>
              <a:t>-   Hund </a:t>
            </a:r>
            <a:r>
              <a:rPr lang="de-DE" sz="2400" dirty="0"/>
              <a:t>noch auf der Fährte 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/>
              <a:t>Ausarbeitungszeit </a:t>
            </a:r>
            <a:r>
              <a:rPr lang="de-DE" sz="2400" dirty="0"/>
              <a:t>noch nicht </a:t>
            </a:r>
            <a:r>
              <a:rPr lang="de-DE" sz="2400" dirty="0" smtClean="0"/>
              <a:t>abgelaufen</a:t>
            </a:r>
          </a:p>
          <a:p>
            <a:pPr marL="800100" lvl="1" indent="-342900">
              <a:buFontTx/>
              <a:buChar char="-"/>
            </a:pPr>
            <a:endParaRPr lang="de-DE" sz="2400" dirty="0"/>
          </a:p>
          <a:p>
            <a:pPr algn="ctr"/>
            <a:r>
              <a:rPr lang="de-DE" sz="2400" b="1" dirty="0"/>
              <a:t>Abbruch</a:t>
            </a:r>
          </a:p>
          <a:p>
            <a:pPr algn="ctr"/>
            <a:endParaRPr lang="de-DE" sz="2400" dirty="0"/>
          </a:p>
          <a:p>
            <a:r>
              <a:rPr lang="de-DE" sz="2400" dirty="0" smtClean="0"/>
              <a:t>-   Hund </a:t>
            </a:r>
            <a:r>
              <a:rPr lang="de-DE" sz="2400" dirty="0"/>
              <a:t>zeigt Jagdverhalten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/>
              <a:t>lässt </a:t>
            </a:r>
            <a:r>
              <a:rPr lang="de-DE" sz="2400" dirty="0"/>
              <a:t>sich nicht mehr </a:t>
            </a:r>
            <a:r>
              <a:rPr lang="de-DE" sz="2400" dirty="0" smtClean="0"/>
              <a:t>kontrollieren</a:t>
            </a:r>
          </a:p>
          <a:p>
            <a:pPr marL="800100" lvl="1" indent="-342900">
              <a:buFontTx/>
              <a:buChar char="-"/>
            </a:pPr>
            <a:endParaRPr lang="de-DE" sz="2400" dirty="0"/>
          </a:p>
          <a:p>
            <a:pPr algn="ctr"/>
            <a:r>
              <a:rPr lang="de-DE" sz="2400" b="1" dirty="0"/>
              <a:t>Disqualifikation</a:t>
            </a:r>
          </a:p>
        </p:txBody>
      </p:sp>
    </p:spTree>
    <p:extLst>
      <p:ext uri="{BB962C8B-B14F-4D97-AF65-F5344CB8AC3E}">
        <p14:creationId xmlns:p14="http://schemas.microsoft.com/office/powerpoint/2010/main" val="183548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Fährten-Bewertung</a:t>
            </a:r>
            <a:r>
              <a:rPr lang="en-GB" sz="4400" dirty="0"/>
              <a:t>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23528" y="1402292"/>
            <a:ext cx="864096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endParaRPr lang="en-GB" sz="2400" b="1" dirty="0" smtClean="0"/>
          </a:p>
          <a:p>
            <a:pPr>
              <a:lnSpc>
                <a:spcPct val="130000"/>
              </a:lnSpc>
              <a:buNone/>
            </a:pPr>
            <a:r>
              <a:rPr lang="en-GB" sz="2400" b="1" dirty="0" smtClean="0"/>
              <a:t>Um </a:t>
            </a:r>
            <a:r>
              <a:rPr lang="en-GB" sz="2400" b="1" dirty="0"/>
              <a:t>korrekt zu richten, muss ein LR wissen: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was eine Fährte ist.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wie man Fährten legt.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was eine Fährte beeinflussen kann/wird.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des ideale Bild des Verweisens.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Schwierigkeiten verschiedener Böden.</a:t>
            </a:r>
          </a:p>
          <a:p>
            <a:pPr>
              <a:lnSpc>
                <a:spcPct val="130000"/>
              </a:lnSpc>
              <a:buNone/>
            </a:pPr>
            <a:r>
              <a:rPr lang="en-GB" sz="2400" b="1" dirty="0"/>
              <a:t>     -  wie man eine FH Fährte legt/ausarbeitet.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99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Verantwortung des </a:t>
            </a: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LR</a:t>
            </a:r>
            <a:b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Arial"/>
                <a:cs typeface="Arial"/>
              </a:rPr>
              <a:t>(„Botschafter des Vereins“)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-421285"/>
            <a:ext cx="8568952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400" b="1" dirty="0" smtClean="0">
              <a:latin typeface="Arial"/>
              <a:cs typeface="Arial"/>
            </a:endParaRP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endParaRPr lang="de-DE" sz="2400" b="1" dirty="0" smtClean="0">
              <a:latin typeface="Arial"/>
              <a:cs typeface="Arial"/>
            </a:endParaRP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endParaRPr lang="de-DE" sz="2400" b="1" dirty="0" smtClean="0">
              <a:latin typeface="Arial"/>
              <a:cs typeface="Arial"/>
            </a:endParaRP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r>
              <a:rPr lang="de-DE" sz="2400" b="1" dirty="0" smtClean="0">
                <a:latin typeface="Arial"/>
                <a:cs typeface="Arial"/>
              </a:rPr>
              <a:t>Das Vereinsansehen wird wesentlich geprägt durch das Auftreten, Handeln und Verhalten jedes Richters.</a:t>
            </a:r>
          </a:p>
          <a:p>
            <a:pPr algn="ctr"/>
            <a:endParaRPr lang="de-DE" sz="2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latin typeface="Arial"/>
                <a:cs typeface="Arial"/>
              </a:rPr>
              <a:t>-  Respektieren der persönlichen Würde, Privatsphäre,</a:t>
            </a:r>
          </a:p>
          <a:p>
            <a:pPr>
              <a:lnSpc>
                <a:spcPct val="120000"/>
              </a:lnSpc>
            </a:pPr>
            <a:r>
              <a:rPr lang="de-DE" sz="2400" dirty="0" smtClean="0">
                <a:latin typeface="Arial"/>
                <a:cs typeface="Arial"/>
              </a:rPr>
              <a:t>   Persönlichkeitsrechte des Einzelnen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>
                <a:latin typeface="Arial"/>
                <a:cs typeface="Arial"/>
              </a:rPr>
              <a:t>Keine Diskriminierung 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smtClean="0">
                <a:latin typeface="Arial"/>
                <a:cs typeface="Arial"/>
              </a:rPr>
              <a:t>   (Nationalität, Kultur, Religion, Hautfarbe, soziale Stellung)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latin typeface="Arial"/>
                <a:cs typeface="Arial"/>
              </a:rPr>
              <a:t>-  Offenheit, Ehrlichkeit, Verantwortung</a:t>
            </a:r>
          </a:p>
          <a:p>
            <a:pPr>
              <a:lnSpc>
                <a:spcPct val="120000"/>
              </a:lnSpc>
            </a:pPr>
            <a:endParaRPr lang="de-DE" sz="2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latin typeface="Arial"/>
                <a:cs typeface="Arial"/>
              </a:rPr>
              <a:t>-  Regeltreue, Einhaltung von Gesetze + Richtlinien</a:t>
            </a:r>
            <a:endParaRPr lang="de-DE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13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/>
                <a:ea typeface="Gill Sans" charset="0"/>
                <a:cs typeface="Arial"/>
                <a:sym typeface="Gill Sans" charset="0"/>
              </a:rPr>
              <a:t>Qualifikation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Gill Sans" charset="0"/>
                <a:cs typeface="Arial"/>
                <a:sym typeface="Gill Sans" charset="0"/>
              </a:rPr>
              <a:t> des LR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-2818864"/>
            <a:ext cx="8784976" cy="876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endParaRPr lang="de-DE" sz="2400" dirty="0" smtClean="0">
              <a:latin typeface="Arial"/>
              <a:cs typeface="Arial"/>
            </a:endParaRPr>
          </a:p>
          <a:p>
            <a:pPr marL="685800" lvl="1"/>
            <a:r>
              <a:rPr lang="de-DE" sz="2400" dirty="0" smtClean="0">
                <a:latin typeface="Arial"/>
                <a:cs typeface="Arial"/>
              </a:rPr>
              <a:t>-  Objektivität</a:t>
            </a:r>
          </a:p>
          <a:p>
            <a:pPr marL="1066800" lvl="2">
              <a:spcBef>
                <a:spcPts val="2000"/>
              </a:spcBef>
            </a:pPr>
            <a:r>
              <a:rPr lang="de-DE" sz="2400" dirty="0" smtClean="0">
                <a:latin typeface="Arial"/>
                <a:cs typeface="Arial"/>
              </a:rPr>
              <a:t>-  Gleichheit bei der Bewertung aller Hunde</a:t>
            </a:r>
          </a:p>
          <a:p>
            <a:pPr marL="685800" lvl="1">
              <a:spcBef>
                <a:spcPts val="2000"/>
              </a:spcBef>
            </a:pPr>
            <a:r>
              <a:rPr lang="de-DE" sz="2400" dirty="0" smtClean="0">
                <a:latin typeface="Arial"/>
                <a:cs typeface="Arial"/>
              </a:rPr>
              <a:t>-  Fachliche Verpflichtung</a:t>
            </a:r>
          </a:p>
          <a:p>
            <a:pPr marL="1066800" lvl="2">
              <a:spcBef>
                <a:spcPts val="2000"/>
              </a:spcBef>
            </a:pPr>
            <a:r>
              <a:rPr lang="de-DE" sz="2400" dirty="0" smtClean="0">
                <a:latin typeface="Arial"/>
                <a:cs typeface="Arial"/>
              </a:rPr>
              <a:t>-   Kenntnisse der PO</a:t>
            </a:r>
          </a:p>
          <a:p>
            <a:pPr marL="1409700" lvl="2" indent="-342900">
              <a:spcBef>
                <a:spcPts val="2000"/>
              </a:spcBef>
              <a:buFontTx/>
              <a:buChar char="-"/>
            </a:pPr>
            <a:r>
              <a:rPr lang="de-DE" sz="2400" dirty="0" smtClean="0">
                <a:latin typeface="Arial"/>
                <a:cs typeface="Arial"/>
              </a:rPr>
              <a:t>Fundiertes Wissen über das Lernverhalten von   Hunden.</a:t>
            </a:r>
          </a:p>
          <a:p>
            <a:pPr marL="1409700" lvl="2" indent="-342900">
              <a:spcBef>
                <a:spcPts val="2000"/>
              </a:spcBef>
              <a:buFontTx/>
              <a:buChar char="-"/>
            </a:pPr>
            <a:r>
              <a:rPr lang="de-DE" sz="2400" dirty="0" smtClean="0">
                <a:latin typeface="Arial"/>
                <a:cs typeface="Arial"/>
              </a:rPr>
              <a:t>Erkennen von Stressverhalten bei Hunden und Deuten der Stress - Symptome </a:t>
            </a:r>
            <a:endParaRPr lang="de-DE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1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Prädikate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-1179512"/>
            <a:ext cx="885698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 smtClean="0"/>
          </a:p>
          <a:p>
            <a:r>
              <a:rPr lang="de-DE" sz="2400" b="1" dirty="0" smtClean="0"/>
              <a:t>- Vorzüglich:   </a:t>
            </a:r>
          </a:p>
          <a:p>
            <a:pPr lvl="1"/>
            <a:r>
              <a:rPr lang="de-DE" sz="2400" b="1" dirty="0" smtClean="0"/>
              <a:t>in </a:t>
            </a:r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</a:rPr>
              <a:t>besonderem Maße </a:t>
            </a:r>
            <a:r>
              <a:rPr lang="de-DE" sz="2400" dirty="0" smtClean="0"/>
              <a:t>erfüllt. (Dream Team, Augenweide)</a:t>
            </a:r>
          </a:p>
          <a:p>
            <a:r>
              <a:rPr lang="de-DE" sz="2400" b="1" dirty="0" smtClean="0"/>
              <a:t>-  Sehr Gut: </a:t>
            </a:r>
          </a:p>
          <a:p>
            <a:pPr lvl="1"/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</a:rPr>
              <a:t>voll (überdurchschnittlich) </a:t>
            </a:r>
            <a:r>
              <a:rPr lang="de-DE" sz="2400" dirty="0" smtClean="0"/>
              <a:t>erfüllt. (kleine Einschränkungen)</a:t>
            </a:r>
          </a:p>
          <a:p>
            <a:r>
              <a:rPr lang="de-DE" sz="2400" b="1" dirty="0" smtClean="0"/>
              <a:t>-  Gut: </a:t>
            </a:r>
          </a:p>
          <a:p>
            <a:pPr lvl="1"/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</a:rPr>
              <a:t>im Allgemeinen </a:t>
            </a:r>
            <a:r>
              <a:rPr lang="de-DE" sz="2400" dirty="0" smtClean="0"/>
              <a:t>erfüllt. (Arbeit wird grundsätzlich gemacht, nichts Besonderes)</a:t>
            </a:r>
          </a:p>
          <a:p>
            <a:r>
              <a:rPr lang="de-DE" sz="2400" b="1" dirty="0" smtClean="0"/>
              <a:t>-  Befriedigend: </a:t>
            </a:r>
          </a:p>
          <a:p>
            <a:pPr lvl="1"/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</a:rPr>
              <a:t>im Ganzen noch</a:t>
            </a:r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erfüllt. (mit deutlichen Mängeln, vielen Hilfen, Grenzfälle)</a:t>
            </a:r>
          </a:p>
          <a:p>
            <a:r>
              <a:rPr lang="de-DE" sz="2400" b="1" dirty="0" smtClean="0"/>
              <a:t>-  Mangelhaft: </a:t>
            </a:r>
          </a:p>
          <a:p>
            <a:pPr lvl="1"/>
            <a:r>
              <a:rPr lang="de-DE" sz="2400" b="1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</a:rPr>
              <a:t>nicht ausreichend </a:t>
            </a:r>
            <a:r>
              <a:rPr lang="de-DE" sz="2400" dirty="0" smtClean="0"/>
              <a:t>erfüllt. (keine Übung ohne gravierende Hilfen)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30434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3015</Words>
  <Application>Microsoft Office PowerPoint</Application>
  <PresentationFormat>Bildschirmpräsentation (4:3)</PresentationFormat>
  <Paragraphs>954</Paragraphs>
  <Slides>64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65" baseType="lpstr">
      <vt:lpstr>Ananke</vt:lpstr>
      <vt:lpstr>Die neue PO 2019 Uwe J. Geyer / Office WTWU abgestimmt LRO Uwe Krachudel</vt:lpstr>
      <vt:lpstr>PowerPoint-Präsentation</vt:lpstr>
      <vt:lpstr>PowerPoint-Präsentation</vt:lpstr>
      <vt:lpstr>Ausbildung</vt:lpstr>
      <vt:lpstr>Basis moderner Ausbildung</vt:lpstr>
      <vt:lpstr>Erhalt des Gebrauchshundes</vt:lpstr>
      <vt:lpstr>Verantwortung des LR  („Botschafter des Vereins“)</vt:lpstr>
      <vt:lpstr>Qualifikation des LR</vt:lpstr>
      <vt:lpstr>Prädikate</vt:lpstr>
      <vt:lpstr>Emotionen (Gefühle)</vt:lpstr>
      <vt:lpstr>Erwünschte Emotionen bei der Arbeit</vt:lpstr>
      <vt:lpstr>Stressoren für den Hund</vt:lpstr>
      <vt:lpstr>Stresssymptome</vt:lpstr>
      <vt:lpstr>Bewertung durch den Leistungsrichter</vt:lpstr>
      <vt:lpstr>Beurteilung</vt:lpstr>
      <vt:lpstr>Beurteilung von Hundeverhalten</vt:lpstr>
      <vt:lpstr>PO 2019, Ausschluss Veranstaltung</vt:lpstr>
      <vt:lpstr>PO 2019, Sozialverträglichkeit</vt:lpstr>
      <vt:lpstr>PO 2019</vt:lpstr>
      <vt:lpstr>PO 2019</vt:lpstr>
      <vt:lpstr>PO 2019  Halsbandpflicht/Mitführen der Leine </vt:lpstr>
      <vt:lpstr>TSB Bewertung beginnt mit der Übung Stellen und Verbellen</vt:lpstr>
      <vt:lpstr>Hörzeichen (HZ)</vt:lpstr>
      <vt:lpstr>Disqualifikation </vt:lpstr>
      <vt:lpstr>Abbruch</vt:lpstr>
      <vt:lpstr>Abbruch wegen Krankheit / Verletzung </vt:lpstr>
      <vt:lpstr>Abbruch wegen Krankheit / Verletzung </vt:lpstr>
      <vt:lpstr>Unbefangenheitsüberprüfung vor Beginn einer Prüfung</vt:lpstr>
      <vt:lpstr>Identitätskontrolle, zwingender Bestandteil der Unbefangenheitsüberprüfung</vt:lpstr>
      <vt:lpstr>Helferbestimmungen</vt:lpstr>
      <vt:lpstr>PowerPoint-Präsentation</vt:lpstr>
      <vt:lpstr>Zulassung zu Prüfungen</vt:lpstr>
      <vt:lpstr>Zulassung zu Prüfungen</vt:lpstr>
      <vt:lpstr>Zulassungsbestimmungen Mindesalter, Monate</vt:lpstr>
      <vt:lpstr>Einheiten pro Tag pro Prüfungsstufe</vt:lpstr>
      <vt:lpstr>           Abteilung A  Fährte IGP</vt:lpstr>
      <vt:lpstr>Fährtenfähiger Untergrund</vt:lpstr>
      <vt:lpstr>Allgem. Bestimmungen</vt:lpstr>
      <vt:lpstr>Legen der Fährten</vt:lpstr>
      <vt:lpstr>Suchen mit  Fährtenleine bzw. Freisuche</vt:lpstr>
      <vt:lpstr>PowerPoint-Präsentation</vt:lpstr>
      <vt:lpstr>Bewertung Nach der Beurteilung der Arbeit in Prädikaten,  muss die Umsetzung in Punkte erfolgen. </vt:lpstr>
      <vt:lpstr>PowerPoint-Präsentation</vt:lpstr>
      <vt:lpstr>Bewertung</vt:lpstr>
      <vt:lpstr>Anmeldung/Abmeldung</vt:lpstr>
      <vt:lpstr>Anmeldung/Abmeldung</vt:lpstr>
      <vt:lpstr>Ansatz / Suchverhalten</vt:lpstr>
      <vt:lpstr>Laut VDH: Ansatz fehlerhaft Ansatz muss am Hund erfolgen</vt:lpstr>
      <vt:lpstr>Ansatz   nur IFH-1 / IFH-2 / IGP-FH</vt:lpstr>
      <vt:lpstr>Allgemeine Bestimmungen </vt:lpstr>
      <vt:lpstr>Allgemeine Bestimmungen </vt:lpstr>
      <vt:lpstr>Anzeigen der Gegenstände, Verweisen  </vt:lpstr>
      <vt:lpstr>PowerPoint-Präsentation</vt:lpstr>
      <vt:lpstr>Gegenstand</vt:lpstr>
      <vt:lpstr>Suchverhalten</vt:lpstr>
      <vt:lpstr>Winkel</vt:lpstr>
      <vt:lpstr>Loben auf der Fährte</vt:lpstr>
      <vt:lpstr>Entwertungen</vt:lpstr>
      <vt:lpstr>Entwertungen </vt:lpstr>
      <vt:lpstr>Weitere Bewertungskriterien</vt:lpstr>
      <vt:lpstr>Weitere Bewertungskriterien</vt:lpstr>
      <vt:lpstr>Weitere Bewertungskriterien</vt:lpstr>
      <vt:lpstr>Abt. A,  Abbruch, Disqualifikation</vt:lpstr>
      <vt:lpstr>Fährten-Bewertung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Geyer</dc:creator>
  <cp:lastModifiedBy>Geyer</cp:lastModifiedBy>
  <cp:revision>52</cp:revision>
  <dcterms:created xsi:type="dcterms:W3CDTF">2019-01-09T10:27:40Z</dcterms:created>
  <dcterms:modified xsi:type="dcterms:W3CDTF">2019-01-14T19:02:45Z</dcterms:modified>
</cp:coreProperties>
</file>