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5"/>
  </p:notesMasterIdLst>
  <p:sldIdLst>
    <p:sldId id="256" r:id="rId2"/>
    <p:sldId id="257" r:id="rId3"/>
    <p:sldId id="258" r:id="rId4"/>
    <p:sldId id="259" r:id="rId5"/>
    <p:sldId id="270" r:id="rId6"/>
    <p:sldId id="271" r:id="rId7"/>
    <p:sldId id="260" r:id="rId8"/>
    <p:sldId id="261" r:id="rId9"/>
    <p:sldId id="263" r:id="rId10"/>
    <p:sldId id="264" r:id="rId11"/>
    <p:sldId id="265" r:id="rId12"/>
    <p:sldId id="266" r:id="rId13"/>
    <p:sldId id="272" r:id="rId14"/>
    <p:sldId id="267" r:id="rId15"/>
    <p:sldId id="268" r:id="rId16"/>
    <p:sldId id="269"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4" r:id="rId38"/>
    <p:sldId id="295" r:id="rId39"/>
    <p:sldId id="296" r:id="rId40"/>
    <p:sldId id="297" r:id="rId41"/>
    <p:sldId id="298" r:id="rId42"/>
    <p:sldId id="299" r:id="rId43"/>
    <p:sldId id="300" r:id="rId44"/>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dirty="0"/>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FAA9BC5-9612-468C-A75C-92E350A6DB6A}" type="datetimeFigureOut">
              <a:rPr lang="de-DE" smtClean="0"/>
              <a:t>14.01.2019</a:t>
            </a:fld>
            <a:endParaRPr lang="de-DE" dirty="0"/>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DE" dirty="0"/>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dirty="0"/>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DE30014-0B5A-4D4A-90EE-B3B76124A234}" type="slidenum">
              <a:rPr lang="de-DE" smtClean="0"/>
              <a:t>‹Nr.›</a:t>
            </a:fld>
            <a:endParaRPr lang="de-DE" dirty="0"/>
          </a:p>
        </p:txBody>
      </p:sp>
    </p:spTree>
    <p:extLst>
      <p:ext uri="{BB962C8B-B14F-4D97-AF65-F5344CB8AC3E}">
        <p14:creationId xmlns:p14="http://schemas.microsoft.com/office/powerpoint/2010/main" val="19883356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200" b="1" dirty="0" smtClean="0"/>
              <a:t>HF kann selber entscheiden, es bedarf keiner Ansage beim LR</a:t>
            </a:r>
          </a:p>
          <a:p>
            <a:endParaRPr lang="de-DE" dirty="0"/>
          </a:p>
        </p:txBody>
      </p:sp>
      <p:sp>
        <p:nvSpPr>
          <p:cNvPr id="4" name="Foliennummernplatzhalter 3"/>
          <p:cNvSpPr>
            <a:spLocks noGrp="1"/>
          </p:cNvSpPr>
          <p:nvPr>
            <p:ph type="sldNum" sz="quarter" idx="10"/>
          </p:nvPr>
        </p:nvSpPr>
        <p:spPr/>
        <p:txBody>
          <a:bodyPr/>
          <a:lstStyle/>
          <a:p>
            <a:fld id="{CDE30014-0B5A-4D4A-90EE-B3B76124A234}" type="slidenum">
              <a:rPr lang="de-DE" smtClean="0"/>
              <a:t>20</a:t>
            </a:fld>
            <a:endParaRPr lang="de-DE"/>
          </a:p>
        </p:txBody>
      </p:sp>
    </p:spTree>
    <p:extLst>
      <p:ext uri="{BB962C8B-B14F-4D97-AF65-F5344CB8AC3E}">
        <p14:creationId xmlns:p14="http://schemas.microsoft.com/office/powerpoint/2010/main" val="26315850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CDE30014-0B5A-4D4A-90EE-B3B76124A234}" type="slidenum">
              <a:rPr lang="de-DE" smtClean="0"/>
              <a:t>26</a:t>
            </a:fld>
            <a:endParaRPr lang="de-DE" dirty="0"/>
          </a:p>
        </p:txBody>
      </p:sp>
    </p:spTree>
    <p:extLst>
      <p:ext uri="{BB962C8B-B14F-4D97-AF65-F5344CB8AC3E}">
        <p14:creationId xmlns:p14="http://schemas.microsoft.com/office/powerpoint/2010/main" val="18672593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8" name="Titel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de-DE" smtClean="0"/>
              <a:t>Titelmasterformat durch Klicken bearbeiten</a:t>
            </a:r>
            <a:endParaRPr kumimoji="0" lang="en-US"/>
          </a:p>
        </p:txBody>
      </p:sp>
      <p:sp>
        <p:nvSpPr>
          <p:cNvPr id="28" name="Datumsplatzhalter 27"/>
          <p:cNvSpPr>
            <a:spLocks noGrp="1"/>
          </p:cNvSpPr>
          <p:nvPr>
            <p:ph type="dt" sz="half" idx="10"/>
          </p:nvPr>
        </p:nvSpPr>
        <p:spPr/>
        <p:txBody>
          <a:bodyPr/>
          <a:lstStyle/>
          <a:p>
            <a:fld id="{AD03DFDE-3247-453F-8722-C196ED6462BF}" type="datetimeFigureOut">
              <a:rPr lang="de-DE" smtClean="0"/>
              <a:t>14.01.2019</a:t>
            </a:fld>
            <a:endParaRPr lang="de-DE" dirty="0"/>
          </a:p>
        </p:txBody>
      </p:sp>
      <p:sp>
        <p:nvSpPr>
          <p:cNvPr id="17" name="Fußzeilenplatzhalter 16"/>
          <p:cNvSpPr>
            <a:spLocks noGrp="1"/>
          </p:cNvSpPr>
          <p:nvPr>
            <p:ph type="ftr" sz="quarter" idx="11"/>
          </p:nvPr>
        </p:nvSpPr>
        <p:spPr/>
        <p:txBody>
          <a:bodyPr/>
          <a:lstStyle/>
          <a:p>
            <a:endParaRPr lang="de-DE" dirty="0"/>
          </a:p>
        </p:txBody>
      </p:sp>
      <p:sp>
        <p:nvSpPr>
          <p:cNvPr id="29" name="Foliennummernplatzhalter 28"/>
          <p:cNvSpPr>
            <a:spLocks noGrp="1"/>
          </p:cNvSpPr>
          <p:nvPr>
            <p:ph type="sldNum" sz="quarter" idx="12"/>
          </p:nvPr>
        </p:nvSpPr>
        <p:spPr/>
        <p:txBody>
          <a:bodyPr/>
          <a:lstStyle/>
          <a:p>
            <a:fld id="{37CCDE5C-9D85-4578-845E-8B2548B2CF19}" type="slidenum">
              <a:rPr lang="de-DE" smtClean="0"/>
              <a:t>‹Nr.›</a:t>
            </a:fld>
            <a:endParaRPr lang="de-DE" dirty="0"/>
          </a:p>
        </p:txBody>
      </p:sp>
      <p:sp>
        <p:nvSpPr>
          <p:cNvPr id="9" name="Untertitel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de-DE" smtClean="0"/>
              <a:t>Formatvorlage des Untertitelmasters durch Klicken bearbeiten</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smtClean="0"/>
              <a:t>Titelmasterformat durch Klicken bearbeiten</a:t>
            </a:r>
            <a:endParaRPr kumimoji="0" lang="en-US"/>
          </a:p>
        </p:txBody>
      </p:sp>
      <p:sp>
        <p:nvSpPr>
          <p:cNvPr id="3" name="Vertikaler Textplatzhalter 2"/>
          <p:cNvSpPr>
            <a:spLocks noGrp="1"/>
          </p:cNvSpPr>
          <p:nvPr>
            <p:ph type="body" orient="vert" idx="1"/>
          </p:nvPr>
        </p:nvSpPr>
        <p:spPr/>
        <p:txBody>
          <a:bodyPr vert="eaVert"/>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umsplatzhalter 3"/>
          <p:cNvSpPr>
            <a:spLocks noGrp="1"/>
          </p:cNvSpPr>
          <p:nvPr>
            <p:ph type="dt" sz="half" idx="10"/>
          </p:nvPr>
        </p:nvSpPr>
        <p:spPr/>
        <p:txBody>
          <a:bodyPr/>
          <a:lstStyle/>
          <a:p>
            <a:fld id="{AD03DFDE-3247-453F-8722-C196ED6462BF}" type="datetimeFigureOut">
              <a:rPr lang="de-DE" smtClean="0"/>
              <a:t>14.01.2019</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37CCDE5C-9D85-4578-845E-8B2548B2CF19}" type="slidenum">
              <a:rPr lang="de-DE" smtClean="0"/>
              <a:t>‹Nr.›</a:t>
            </a:fld>
            <a:endParaRPr lang="de-DE"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kumimoji="0" lang="de-DE" smtClean="0"/>
              <a:t>Titelmasterformat durch Klicken bearbeiten</a:t>
            </a:r>
            <a:endParaRPr kumimoji="0" lang="en-US"/>
          </a:p>
        </p:txBody>
      </p:sp>
      <p:sp>
        <p:nvSpPr>
          <p:cNvPr id="3" name="Vertikaler Textplatzhalter 2"/>
          <p:cNvSpPr>
            <a:spLocks noGrp="1"/>
          </p:cNvSpPr>
          <p:nvPr>
            <p:ph type="body" orient="vert" idx="1"/>
          </p:nvPr>
        </p:nvSpPr>
        <p:spPr>
          <a:xfrm>
            <a:off x="457200" y="274638"/>
            <a:ext cx="6019800" cy="5851525"/>
          </a:xfrm>
        </p:spPr>
        <p:txBody>
          <a:bodyPr vert="eaVert"/>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umsplatzhalter 3"/>
          <p:cNvSpPr>
            <a:spLocks noGrp="1"/>
          </p:cNvSpPr>
          <p:nvPr>
            <p:ph type="dt" sz="half" idx="10"/>
          </p:nvPr>
        </p:nvSpPr>
        <p:spPr/>
        <p:txBody>
          <a:bodyPr/>
          <a:lstStyle/>
          <a:p>
            <a:fld id="{AD03DFDE-3247-453F-8722-C196ED6462BF}" type="datetimeFigureOut">
              <a:rPr lang="de-DE" smtClean="0"/>
              <a:t>14.01.2019</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37CCDE5C-9D85-4578-845E-8B2548B2CF19}" type="slidenum">
              <a:rPr lang="de-DE" smtClean="0"/>
              <a:t>‹Nr.›</a:t>
            </a:fld>
            <a:endParaRPr lang="de-DE"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smtClean="0"/>
              <a:t>Titelmasterformat durch Klicken bearbeiten</a:t>
            </a:r>
            <a:endParaRPr kumimoji="0" lang="en-US"/>
          </a:p>
        </p:txBody>
      </p:sp>
      <p:sp>
        <p:nvSpPr>
          <p:cNvPr id="3" name="Inhaltsplatzhalter 2"/>
          <p:cNvSpPr>
            <a:spLocks noGrp="1"/>
          </p:cNvSpPr>
          <p:nvPr>
            <p:ph idx="1"/>
          </p:nvPr>
        </p:nvSpPr>
        <p:spPr/>
        <p:txBody>
          <a:body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umsplatzhalter 3"/>
          <p:cNvSpPr>
            <a:spLocks noGrp="1"/>
          </p:cNvSpPr>
          <p:nvPr>
            <p:ph type="dt" sz="half" idx="10"/>
          </p:nvPr>
        </p:nvSpPr>
        <p:spPr/>
        <p:txBody>
          <a:bodyPr/>
          <a:lstStyle/>
          <a:p>
            <a:fld id="{AD03DFDE-3247-453F-8722-C196ED6462BF}" type="datetimeFigureOut">
              <a:rPr lang="de-DE" smtClean="0"/>
              <a:t>14.01.2019</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37CCDE5C-9D85-4578-845E-8B2548B2CF19}" type="slidenum">
              <a:rPr lang="de-DE" smtClean="0"/>
              <a:t>‹Nr.›</a:t>
            </a:fld>
            <a:endParaRPr lang="de-DE"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bg>
      <p:bgRef idx="1003">
        <a:schemeClr val="bg2"/>
      </p:bgRef>
    </p:bg>
    <p:spTree>
      <p:nvGrpSpPr>
        <p:cNvPr id="1" name=""/>
        <p:cNvGrpSpPr/>
        <p:nvPr/>
      </p:nvGrpSpPr>
      <p:grpSpPr>
        <a:xfrm>
          <a:off x="0" y="0"/>
          <a:ext cx="0" cy="0"/>
          <a:chOff x="0" y="0"/>
          <a:chExt cx="0" cy="0"/>
        </a:xfrm>
      </p:grpSpPr>
      <p:sp>
        <p:nvSpPr>
          <p:cNvPr id="2" name="Titel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de-DE" smtClean="0"/>
              <a:t>Titelmasterformat durch Klicken bearbeiten</a:t>
            </a:r>
            <a:endParaRPr kumimoji="0" lang="en-US"/>
          </a:p>
        </p:txBody>
      </p:sp>
      <p:sp>
        <p:nvSpPr>
          <p:cNvPr id="3" name="Textplatzhalt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de-DE" smtClean="0"/>
              <a:t>Textmasterformat bearbeiten</a:t>
            </a:r>
          </a:p>
        </p:txBody>
      </p:sp>
      <p:sp>
        <p:nvSpPr>
          <p:cNvPr id="4" name="Datumsplatzhalter 3"/>
          <p:cNvSpPr>
            <a:spLocks noGrp="1"/>
          </p:cNvSpPr>
          <p:nvPr>
            <p:ph type="dt" sz="half" idx="10"/>
          </p:nvPr>
        </p:nvSpPr>
        <p:spPr/>
        <p:txBody>
          <a:bodyPr/>
          <a:lstStyle/>
          <a:p>
            <a:fld id="{AD03DFDE-3247-453F-8722-C196ED6462BF}" type="datetimeFigureOut">
              <a:rPr lang="de-DE" smtClean="0"/>
              <a:t>14.01.2019</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a:xfrm>
            <a:off x="7924800" y="6416675"/>
            <a:ext cx="762000" cy="365125"/>
          </a:xfrm>
        </p:spPr>
        <p:txBody>
          <a:bodyPr/>
          <a:lstStyle/>
          <a:p>
            <a:fld id="{37CCDE5C-9D85-4578-845E-8B2548B2CF19}" type="slidenum">
              <a:rPr lang="de-DE" smtClean="0"/>
              <a:t>‹Nr.›</a:t>
            </a:fld>
            <a:endParaRPr lang="de-DE"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smtClean="0"/>
              <a:t>Titelmasterformat durch Klicken bearbeiten</a:t>
            </a:r>
            <a:endParaRPr kumimoji="0" lang="en-US"/>
          </a:p>
        </p:txBody>
      </p:sp>
      <p:sp>
        <p:nvSpPr>
          <p:cNvPr id="3" name="Inhaltsplatzhalt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Inhaltsplatzhalt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5" name="Datumsplatzhalter 4"/>
          <p:cNvSpPr>
            <a:spLocks noGrp="1"/>
          </p:cNvSpPr>
          <p:nvPr>
            <p:ph type="dt" sz="half" idx="10"/>
          </p:nvPr>
        </p:nvSpPr>
        <p:spPr/>
        <p:txBody>
          <a:bodyPr/>
          <a:lstStyle/>
          <a:p>
            <a:fld id="{AD03DFDE-3247-453F-8722-C196ED6462BF}" type="datetimeFigureOut">
              <a:rPr lang="de-DE" smtClean="0"/>
              <a:t>14.01.2019</a:t>
            </a:fld>
            <a:endParaRPr lang="de-DE" dirty="0"/>
          </a:p>
        </p:txBody>
      </p:sp>
      <p:sp>
        <p:nvSpPr>
          <p:cNvPr id="6" name="Fußzeilenplatzhalter 5"/>
          <p:cNvSpPr>
            <a:spLocks noGrp="1"/>
          </p:cNvSpPr>
          <p:nvPr>
            <p:ph type="ftr" sz="quarter" idx="11"/>
          </p:nvPr>
        </p:nvSpPr>
        <p:spPr/>
        <p:txBody>
          <a:bodyPr/>
          <a:lstStyle/>
          <a:p>
            <a:endParaRPr lang="de-DE" dirty="0"/>
          </a:p>
        </p:txBody>
      </p:sp>
      <p:sp>
        <p:nvSpPr>
          <p:cNvPr id="7" name="Foliennummernplatzhalter 6"/>
          <p:cNvSpPr>
            <a:spLocks noGrp="1"/>
          </p:cNvSpPr>
          <p:nvPr>
            <p:ph type="sldNum" sz="quarter" idx="12"/>
          </p:nvPr>
        </p:nvSpPr>
        <p:spPr/>
        <p:txBody>
          <a:bodyPr/>
          <a:lstStyle/>
          <a:p>
            <a:fld id="{37CCDE5C-9D85-4578-845E-8B2548B2CF19}" type="slidenum">
              <a:rPr lang="de-DE" smtClean="0"/>
              <a:t>‹Nr.›</a:t>
            </a:fld>
            <a:endParaRPr lang="de-DE"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8229600" cy="1143000"/>
          </a:xfrm>
        </p:spPr>
        <p:txBody>
          <a:bodyPr anchor="ctr"/>
          <a:lstStyle>
            <a:lvl1pPr>
              <a:defRPr/>
            </a:lvl1pPr>
          </a:lstStyle>
          <a:p>
            <a:r>
              <a:rPr kumimoji="0" lang="de-DE" smtClean="0"/>
              <a:t>Titelmasterformat durch Klicken bearbeiten</a:t>
            </a:r>
            <a:endParaRPr kumimoji="0" lang="en-US"/>
          </a:p>
        </p:txBody>
      </p:sp>
      <p:sp>
        <p:nvSpPr>
          <p:cNvPr id="3" name="Textplatzhalt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de-DE" smtClean="0"/>
              <a:t>Textmasterformat bearbeiten</a:t>
            </a:r>
          </a:p>
        </p:txBody>
      </p:sp>
      <p:sp>
        <p:nvSpPr>
          <p:cNvPr id="4" name="Textplatzhalt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de-DE" smtClean="0"/>
              <a:t>Textmasterformat bearbeiten</a:t>
            </a:r>
          </a:p>
        </p:txBody>
      </p:sp>
      <p:sp>
        <p:nvSpPr>
          <p:cNvPr id="5" name="Inhaltsplatzhalt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6" name="Inhaltsplatzhalt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7" name="Datumsplatzhalter 6"/>
          <p:cNvSpPr>
            <a:spLocks noGrp="1"/>
          </p:cNvSpPr>
          <p:nvPr>
            <p:ph type="dt" sz="half" idx="10"/>
          </p:nvPr>
        </p:nvSpPr>
        <p:spPr/>
        <p:txBody>
          <a:bodyPr/>
          <a:lstStyle/>
          <a:p>
            <a:fld id="{AD03DFDE-3247-453F-8722-C196ED6462BF}" type="datetimeFigureOut">
              <a:rPr lang="de-DE" smtClean="0"/>
              <a:t>14.01.2019</a:t>
            </a:fld>
            <a:endParaRPr lang="de-DE" dirty="0"/>
          </a:p>
        </p:txBody>
      </p:sp>
      <p:sp>
        <p:nvSpPr>
          <p:cNvPr id="8" name="Fußzeilenplatzhalter 7"/>
          <p:cNvSpPr>
            <a:spLocks noGrp="1"/>
          </p:cNvSpPr>
          <p:nvPr>
            <p:ph type="ftr" sz="quarter" idx="11"/>
          </p:nvPr>
        </p:nvSpPr>
        <p:spPr/>
        <p:txBody>
          <a:bodyPr/>
          <a:lstStyle/>
          <a:p>
            <a:endParaRPr lang="de-DE" dirty="0"/>
          </a:p>
        </p:txBody>
      </p:sp>
      <p:sp>
        <p:nvSpPr>
          <p:cNvPr id="9" name="Foliennummernplatzhalter 8"/>
          <p:cNvSpPr>
            <a:spLocks noGrp="1"/>
          </p:cNvSpPr>
          <p:nvPr>
            <p:ph type="sldNum" sz="quarter" idx="12"/>
          </p:nvPr>
        </p:nvSpPr>
        <p:spPr/>
        <p:txBody>
          <a:bodyPr/>
          <a:lstStyle/>
          <a:p>
            <a:fld id="{37CCDE5C-9D85-4578-845E-8B2548B2CF19}" type="slidenum">
              <a:rPr lang="de-DE" smtClean="0"/>
              <a:t>‹Nr.›</a:t>
            </a:fld>
            <a:endParaRPr lang="de-DE"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smtClean="0"/>
              <a:t>Titelmasterformat durch Klicken bearbeiten</a:t>
            </a:r>
            <a:endParaRPr kumimoji="0" lang="en-US"/>
          </a:p>
        </p:txBody>
      </p:sp>
      <p:sp>
        <p:nvSpPr>
          <p:cNvPr id="3" name="Datumsplatzhalter 2"/>
          <p:cNvSpPr>
            <a:spLocks noGrp="1"/>
          </p:cNvSpPr>
          <p:nvPr>
            <p:ph type="dt" sz="half" idx="10"/>
          </p:nvPr>
        </p:nvSpPr>
        <p:spPr/>
        <p:txBody>
          <a:bodyPr/>
          <a:lstStyle/>
          <a:p>
            <a:fld id="{AD03DFDE-3247-453F-8722-C196ED6462BF}" type="datetimeFigureOut">
              <a:rPr lang="de-DE" smtClean="0"/>
              <a:t>14.01.2019</a:t>
            </a:fld>
            <a:endParaRPr lang="de-DE" dirty="0"/>
          </a:p>
        </p:txBody>
      </p:sp>
      <p:sp>
        <p:nvSpPr>
          <p:cNvPr id="4" name="Fußzeilenplatzhalter 3"/>
          <p:cNvSpPr>
            <a:spLocks noGrp="1"/>
          </p:cNvSpPr>
          <p:nvPr>
            <p:ph type="ftr" sz="quarter" idx="11"/>
          </p:nvPr>
        </p:nvSpPr>
        <p:spPr/>
        <p:txBody>
          <a:bodyPr/>
          <a:lstStyle/>
          <a:p>
            <a:endParaRPr lang="de-DE" dirty="0"/>
          </a:p>
        </p:txBody>
      </p:sp>
      <p:sp>
        <p:nvSpPr>
          <p:cNvPr id="5" name="Foliennummernplatzhalter 4"/>
          <p:cNvSpPr>
            <a:spLocks noGrp="1"/>
          </p:cNvSpPr>
          <p:nvPr>
            <p:ph type="sldNum" sz="quarter" idx="12"/>
          </p:nvPr>
        </p:nvSpPr>
        <p:spPr/>
        <p:txBody>
          <a:bodyPr/>
          <a:lstStyle/>
          <a:p>
            <a:fld id="{37CCDE5C-9D85-4578-845E-8B2548B2CF19}" type="slidenum">
              <a:rPr lang="de-DE" smtClean="0"/>
              <a:t>‹Nr.›</a:t>
            </a:fld>
            <a:endParaRPr lang="de-DE"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AD03DFDE-3247-453F-8722-C196ED6462BF}" type="datetimeFigureOut">
              <a:rPr lang="de-DE" smtClean="0"/>
              <a:t>14.01.2019</a:t>
            </a:fld>
            <a:endParaRPr lang="de-DE" dirty="0"/>
          </a:p>
        </p:txBody>
      </p:sp>
      <p:sp>
        <p:nvSpPr>
          <p:cNvPr id="3" name="Fußzeilenplatzhalter 2"/>
          <p:cNvSpPr>
            <a:spLocks noGrp="1"/>
          </p:cNvSpPr>
          <p:nvPr>
            <p:ph type="ftr" sz="quarter" idx="11"/>
          </p:nvPr>
        </p:nvSpPr>
        <p:spPr/>
        <p:txBody>
          <a:bodyPr/>
          <a:lstStyle/>
          <a:p>
            <a:endParaRPr lang="de-DE" dirty="0"/>
          </a:p>
        </p:txBody>
      </p:sp>
      <p:sp>
        <p:nvSpPr>
          <p:cNvPr id="4" name="Foliennummernplatzhalter 3"/>
          <p:cNvSpPr>
            <a:spLocks noGrp="1"/>
          </p:cNvSpPr>
          <p:nvPr>
            <p:ph type="sldNum" sz="quarter" idx="12"/>
          </p:nvPr>
        </p:nvSpPr>
        <p:spPr/>
        <p:txBody>
          <a:bodyPr/>
          <a:lstStyle/>
          <a:p>
            <a:fld id="{37CCDE5C-9D85-4578-845E-8B2548B2CF19}" type="slidenum">
              <a:rPr lang="de-DE" smtClean="0"/>
              <a:t>‹Nr.›</a:t>
            </a:fld>
            <a:endParaRPr lang="de-DE"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de-DE" smtClean="0"/>
              <a:t>Titelmasterformat durch Klicken bearbeiten</a:t>
            </a:r>
            <a:endParaRPr kumimoji="0" lang="en-US"/>
          </a:p>
        </p:txBody>
      </p:sp>
      <p:sp>
        <p:nvSpPr>
          <p:cNvPr id="3" name="Textplatzhalt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de-DE" smtClean="0"/>
              <a:t>Textmasterformat bearbeiten</a:t>
            </a:r>
          </a:p>
        </p:txBody>
      </p:sp>
      <p:sp>
        <p:nvSpPr>
          <p:cNvPr id="4" name="Inhaltsplatzhalt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5" name="Datumsplatzhalter 4"/>
          <p:cNvSpPr>
            <a:spLocks noGrp="1"/>
          </p:cNvSpPr>
          <p:nvPr>
            <p:ph type="dt" sz="half" idx="10"/>
          </p:nvPr>
        </p:nvSpPr>
        <p:spPr/>
        <p:txBody>
          <a:bodyPr/>
          <a:lstStyle/>
          <a:p>
            <a:fld id="{AD03DFDE-3247-453F-8722-C196ED6462BF}" type="datetimeFigureOut">
              <a:rPr lang="de-DE" smtClean="0"/>
              <a:t>14.01.2019</a:t>
            </a:fld>
            <a:endParaRPr lang="de-DE" dirty="0"/>
          </a:p>
        </p:txBody>
      </p:sp>
      <p:sp>
        <p:nvSpPr>
          <p:cNvPr id="6" name="Fußzeilenplatzhalter 5"/>
          <p:cNvSpPr>
            <a:spLocks noGrp="1"/>
          </p:cNvSpPr>
          <p:nvPr>
            <p:ph type="ftr" sz="quarter" idx="11"/>
          </p:nvPr>
        </p:nvSpPr>
        <p:spPr/>
        <p:txBody>
          <a:bodyPr/>
          <a:lstStyle/>
          <a:p>
            <a:endParaRPr lang="de-DE" dirty="0"/>
          </a:p>
        </p:txBody>
      </p:sp>
      <p:sp>
        <p:nvSpPr>
          <p:cNvPr id="7" name="Foliennummernplatzhalter 6"/>
          <p:cNvSpPr>
            <a:spLocks noGrp="1"/>
          </p:cNvSpPr>
          <p:nvPr>
            <p:ph type="sldNum" sz="quarter" idx="12"/>
          </p:nvPr>
        </p:nvSpPr>
        <p:spPr/>
        <p:txBody>
          <a:bodyPr/>
          <a:lstStyle/>
          <a:p>
            <a:fld id="{37CCDE5C-9D85-4578-845E-8B2548B2CF19}" type="slidenum">
              <a:rPr lang="de-DE" smtClean="0"/>
              <a:t>‹Nr.›</a:t>
            </a:fld>
            <a:endParaRPr lang="de-DE"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de-DE" smtClean="0"/>
              <a:t>Titelmasterformat durch Klicken bearbeiten</a:t>
            </a:r>
            <a:endParaRPr kumimoji="0" lang="en-US"/>
          </a:p>
        </p:txBody>
      </p:sp>
      <p:sp>
        <p:nvSpPr>
          <p:cNvPr id="3" name="Bildplatzhalt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de-DE" dirty="0" smtClean="0">
                <a:solidFill>
                  <a:schemeClr val="lt1"/>
                </a:solidFill>
                <a:latin typeface="+mn-lt"/>
                <a:ea typeface="+mn-ea"/>
                <a:cs typeface="+mn-cs"/>
              </a:rPr>
              <a:t>Bild durch Klicken auf Symbol hinzufügen</a:t>
            </a:r>
            <a:endParaRPr kumimoji="0" lang="en-US" dirty="0">
              <a:solidFill>
                <a:schemeClr val="lt1"/>
              </a:solidFill>
              <a:latin typeface="+mn-lt"/>
              <a:ea typeface="+mn-ea"/>
              <a:cs typeface="+mn-cs"/>
            </a:endParaRPr>
          </a:p>
        </p:txBody>
      </p:sp>
      <p:sp>
        <p:nvSpPr>
          <p:cNvPr id="4" name="Textplatzhalt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de-DE" smtClean="0"/>
              <a:t>Textmasterformat bearbeiten</a:t>
            </a:r>
          </a:p>
        </p:txBody>
      </p:sp>
      <p:sp>
        <p:nvSpPr>
          <p:cNvPr id="5" name="Datumsplatzhalter 4"/>
          <p:cNvSpPr>
            <a:spLocks noGrp="1"/>
          </p:cNvSpPr>
          <p:nvPr>
            <p:ph type="dt" sz="half" idx="10"/>
          </p:nvPr>
        </p:nvSpPr>
        <p:spPr/>
        <p:txBody>
          <a:bodyPr/>
          <a:lstStyle/>
          <a:p>
            <a:fld id="{AD03DFDE-3247-453F-8722-C196ED6462BF}" type="datetimeFigureOut">
              <a:rPr lang="de-DE" smtClean="0"/>
              <a:t>14.01.2019</a:t>
            </a:fld>
            <a:endParaRPr lang="de-DE" dirty="0"/>
          </a:p>
        </p:txBody>
      </p:sp>
      <p:sp>
        <p:nvSpPr>
          <p:cNvPr id="6" name="Fußzeilenplatzhalter 5"/>
          <p:cNvSpPr>
            <a:spLocks noGrp="1"/>
          </p:cNvSpPr>
          <p:nvPr>
            <p:ph type="ftr" sz="quarter" idx="11"/>
          </p:nvPr>
        </p:nvSpPr>
        <p:spPr/>
        <p:txBody>
          <a:bodyPr/>
          <a:lstStyle/>
          <a:p>
            <a:endParaRPr lang="de-DE" dirty="0"/>
          </a:p>
        </p:txBody>
      </p:sp>
      <p:sp>
        <p:nvSpPr>
          <p:cNvPr id="7" name="Foliennummernplatzhalter 6"/>
          <p:cNvSpPr>
            <a:spLocks noGrp="1"/>
          </p:cNvSpPr>
          <p:nvPr>
            <p:ph type="sldNum" sz="quarter" idx="12"/>
          </p:nvPr>
        </p:nvSpPr>
        <p:spPr/>
        <p:txBody>
          <a:bodyPr/>
          <a:lstStyle/>
          <a:p>
            <a:fld id="{37CCDE5C-9D85-4578-845E-8B2548B2CF19}" type="slidenum">
              <a:rPr lang="de-DE" smtClean="0"/>
              <a:t>‹Nr.›</a:t>
            </a:fld>
            <a:endParaRPr lang="de-DE"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elplatzhalt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de-DE" smtClean="0"/>
              <a:t>Titelmasterformat durch Klicken bearbeiten</a:t>
            </a:r>
            <a:endParaRPr kumimoji="0" lang="en-US"/>
          </a:p>
        </p:txBody>
      </p:sp>
      <p:sp>
        <p:nvSpPr>
          <p:cNvPr id="13" name="Textplatzhalt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de-DE" smtClean="0"/>
              <a:t>Textmasterformat bearbeiten</a:t>
            </a:r>
          </a:p>
          <a:p>
            <a:pPr lvl="1" eaLnBrk="1" latinLnBrk="0" hangingPunct="1"/>
            <a:r>
              <a:rPr kumimoji="0" lang="de-DE" smtClean="0"/>
              <a:t>Zweite Ebene</a:t>
            </a:r>
          </a:p>
          <a:p>
            <a:pPr lvl="2" eaLnBrk="1" latinLnBrk="0" hangingPunct="1"/>
            <a:r>
              <a:rPr kumimoji="0" lang="de-DE" smtClean="0"/>
              <a:t>Dritte Ebene</a:t>
            </a:r>
          </a:p>
          <a:p>
            <a:pPr lvl="3" eaLnBrk="1" latinLnBrk="0" hangingPunct="1"/>
            <a:r>
              <a:rPr kumimoji="0" lang="de-DE" smtClean="0"/>
              <a:t>Vierte Ebene</a:t>
            </a:r>
          </a:p>
          <a:p>
            <a:pPr lvl="4" eaLnBrk="1" latinLnBrk="0" hangingPunct="1"/>
            <a:r>
              <a:rPr kumimoji="0" lang="de-DE" smtClean="0"/>
              <a:t>Fünfte Ebene</a:t>
            </a:r>
            <a:endParaRPr kumimoji="0" lang="en-US"/>
          </a:p>
        </p:txBody>
      </p:sp>
      <p:sp>
        <p:nvSpPr>
          <p:cNvPr id="14" name="Datumsplatzhalt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AD03DFDE-3247-453F-8722-C196ED6462BF}" type="datetimeFigureOut">
              <a:rPr lang="de-DE" smtClean="0"/>
              <a:t>14.01.2019</a:t>
            </a:fld>
            <a:endParaRPr lang="de-DE" dirty="0"/>
          </a:p>
        </p:txBody>
      </p:sp>
      <p:sp>
        <p:nvSpPr>
          <p:cNvPr id="3" name="Fußzeilenplatzhalt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de-DE" dirty="0"/>
          </a:p>
        </p:txBody>
      </p:sp>
      <p:sp>
        <p:nvSpPr>
          <p:cNvPr id="23" name="Foliennummernplatzhalt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37CCDE5C-9D85-4578-845E-8B2548B2CF19}" type="slidenum">
              <a:rPr lang="de-DE" smtClean="0"/>
              <a:t>‹Nr.›</a:t>
            </a:fld>
            <a:endParaRPr lang="de-DE" dirty="0"/>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3284984"/>
            <a:ext cx="7772400" cy="1470025"/>
          </a:xfrm>
        </p:spPr>
        <p:txBody>
          <a:bodyPr/>
          <a:lstStyle/>
          <a:p>
            <a:r>
              <a:rPr lang="de-DE" dirty="0" smtClean="0">
                <a:solidFill>
                  <a:schemeClr val="tx1"/>
                </a:solidFill>
              </a:rPr>
              <a:t>Abteilung B (Unterordnung)</a:t>
            </a:r>
            <a:endParaRPr lang="de-DE" dirty="0">
              <a:solidFill>
                <a:schemeClr val="tx1"/>
              </a:solidFill>
            </a:endParaRPr>
          </a:p>
        </p:txBody>
      </p:sp>
      <p:sp>
        <p:nvSpPr>
          <p:cNvPr id="3" name="Untertitel 2"/>
          <p:cNvSpPr>
            <a:spLocks noGrp="1"/>
          </p:cNvSpPr>
          <p:nvPr>
            <p:ph type="subTitle" idx="1"/>
          </p:nvPr>
        </p:nvSpPr>
        <p:spPr>
          <a:xfrm>
            <a:off x="1371600" y="3933056"/>
            <a:ext cx="6400800" cy="2160240"/>
          </a:xfrm>
        </p:spPr>
        <p:txBody>
          <a:bodyPr>
            <a:normAutofit fontScale="77500" lnSpcReduction="20000"/>
          </a:bodyPr>
          <a:lstStyle/>
          <a:p>
            <a:endParaRPr lang="de-DE" sz="4000" b="1" dirty="0" smtClean="0">
              <a:solidFill>
                <a:srgbClr val="FF0000"/>
              </a:solidFill>
              <a:latin typeface="Arial" panose="020B0604020202020204" pitchFamily="34" charset="0"/>
              <a:cs typeface="Arial" panose="020B0604020202020204" pitchFamily="34" charset="0"/>
            </a:endParaRPr>
          </a:p>
          <a:p>
            <a:endParaRPr lang="de-DE" sz="4000" b="1" dirty="0" smtClean="0">
              <a:solidFill>
                <a:srgbClr val="FF0000"/>
              </a:solidFill>
              <a:latin typeface="Arial" panose="020B0604020202020204" pitchFamily="34" charset="0"/>
              <a:cs typeface="Arial" panose="020B0604020202020204" pitchFamily="34" charset="0"/>
            </a:endParaRPr>
          </a:p>
          <a:p>
            <a:r>
              <a:rPr lang="de-DE" sz="5200" b="1" dirty="0" smtClean="0">
                <a:solidFill>
                  <a:srgbClr val="FF0000"/>
                </a:solidFill>
                <a:latin typeface="Arial" panose="020B0604020202020204" pitchFamily="34" charset="0"/>
                <a:cs typeface="Arial" panose="020B0604020202020204" pitchFamily="34" charset="0"/>
              </a:rPr>
              <a:t>IGP</a:t>
            </a:r>
          </a:p>
          <a:p>
            <a:pPr algn="l"/>
            <a:endParaRPr lang="de-DE" sz="1300" b="1" dirty="0" smtClean="0">
              <a:latin typeface="Arial" panose="020B0604020202020204" pitchFamily="34" charset="0"/>
              <a:cs typeface="Arial" panose="020B0604020202020204" pitchFamily="34" charset="0"/>
            </a:endParaRPr>
          </a:p>
          <a:p>
            <a:pPr algn="l"/>
            <a:r>
              <a:rPr lang="de-DE" sz="1300" b="1" dirty="0" smtClean="0">
                <a:latin typeface="Arial" panose="020B0604020202020204" pitchFamily="34" charset="0"/>
                <a:cs typeface="Arial" panose="020B0604020202020204" pitchFamily="34" charset="0"/>
              </a:rPr>
              <a:t>Uwe J. Geyer/Office WTWU</a:t>
            </a:r>
          </a:p>
          <a:p>
            <a:pPr algn="l"/>
            <a:r>
              <a:rPr lang="de-DE" sz="1300" b="1" dirty="0" smtClean="0">
                <a:latin typeface="Arial" panose="020B0604020202020204" pitchFamily="34" charset="0"/>
                <a:cs typeface="Arial" panose="020B0604020202020204" pitchFamily="34" charset="0"/>
              </a:rPr>
              <a:t>Abgestimmt mit LRO Uwe Krachudel</a:t>
            </a:r>
            <a:endParaRPr lang="de-DE" sz="1300" b="1" dirty="0">
              <a:latin typeface="Arial" panose="020B0604020202020204" pitchFamily="34" charset="0"/>
              <a:cs typeface="Arial" panose="020B0604020202020204" pitchFamily="34" charset="0"/>
            </a:endParaRPr>
          </a:p>
          <a:p>
            <a:endParaRPr lang="de-DE" sz="4000" b="1" dirty="0" smtClean="0">
              <a:solidFill>
                <a:srgbClr val="FF0000"/>
              </a:solidFill>
              <a:latin typeface="Arial" panose="020B0604020202020204" pitchFamily="34" charset="0"/>
              <a:cs typeface="Arial" panose="020B0604020202020204" pitchFamily="34" charset="0"/>
            </a:endParaRPr>
          </a:p>
          <a:p>
            <a:endParaRPr lang="de-DE" sz="4000" b="1" dirty="0">
              <a:solidFill>
                <a:srgbClr val="FF0000"/>
              </a:solidFill>
              <a:latin typeface="Arial" panose="020B0604020202020204" pitchFamily="34" charset="0"/>
              <a:cs typeface="Arial" panose="020B0604020202020204" pitchFamily="34" charset="0"/>
            </a:endParaRPr>
          </a:p>
          <a:p>
            <a:endParaRPr lang="de-DE" sz="4000" b="1" dirty="0" smtClean="0">
              <a:solidFill>
                <a:srgbClr val="FF0000"/>
              </a:solidFill>
              <a:latin typeface="Arial" panose="020B0604020202020204" pitchFamily="34" charset="0"/>
              <a:cs typeface="Arial" panose="020B0604020202020204" pitchFamily="34" charset="0"/>
            </a:endParaRPr>
          </a:p>
          <a:p>
            <a:endParaRPr lang="de-DE" sz="4000" b="1" dirty="0">
              <a:solidFill>
                <a:srgbClr val="FF0000"/>
              </a:solidFill>
              <a:latin typeface="Arial" panose="020B0604020202020204" pitchFamily="34" charset="0"/>
              <a:cs typeface="Arial" panose="020B0604020202020204" pitchFamily="34" charset="0"/>
            </a:endParaRPr>
          </a:p>
          <a:p>
            <a:endParaRPr lang="de-DE" sz="4000" b="1" dirty="0" smtClean="0">
              <a:solidFill>
                <a:srgbClr val="FF0000"/>
              </a:solidFill>
              <a:latin typeface="Arial" panose="020B0604020202020204" pitchFamily="34" charset="0"/>
              <a:cs typeface="Arial" panose="020B0604020202020204" pitchFamily="34" charset="0"/>
            </a:endParaRPr>
          </a:p>
          <a:p>
            <a:endParaRPr lang="de-DE" sz="4000" b="1" dirty="0">
              <a:solidFill>
                <a:srgbClr val="FF0000"/>
              </a:solidFill>
              <a:latin typeface="Arial" panose="020B0604020202020204" pitchFamily="34" charset="0"/>
              <a:cs typeface="Arial" panose="020B0604020202020204" pitchFamily="34" charset="0"/>
            </a:endParaRPr>
          </a:p>
          <a:p>
            <a:endParaRPr lang="de-DE" sz="4000" b="1" dirty="0" smtClean="0">
              <a:solidFill>
                <a:srgbClr val="FF0000"/>
              </a:solidFill>
              <a:latin typeface="Arial" panose="020B0604020202020204" pitchFamily="34" charset="0"/>
              <a:cs typeface="Arial" panose="020B0604020202020204" pitchFamily="34" charset="0"/>
            </a:endParaRPr>
          </a:p>
          <a:p>
            <a:endParaRPr lang="de-DE" sz="4000" b="1" dirty="0">
              <a:solidFill>
                <a:srgbClr val="FF0000"/>
              </a:solidFill>
              <a:latin typeface="Arial" panose="020B0604020202020204" pitchFamily="34" charset="0"/>
              <a:cs typeface="Arial" panose="020B0604020202020204" pitchFamily="34" charset="0"/>
            </a:endParaRPr>
          </a:p>
          <a:p>
            <a:endParaRPr lang="de-DE" sz="4000" b="1" dirty="0" smtClean="0">
              <a:solidFill>
                <a:srgbClr val="FF0000"/>
              </a:solidFill>
              <a:latin typeface="Arial" panose="020B0604020202020204" pitchFamily="34" charset="0"/>
              <a:cs typeface="Arial" panose="020B0604020202020204" pitchFamily="34" charset="0"/>
            </a:endParaRPr>
          </a:p>
          <a:p>
            <a:endParaRPr lang="de-DE" sz="4000" b="1" dirty="0">
              <a:solidFill>
                <a:srgbClr val="FF0000"/>
              </a:solidFill>
              <a:latin typeface="Arial" panose="020B0604020202020204" pitchFamily="34" charset="0"/>
              <a:cs typeface="Arial" panose="020B0604020202020204" pitchFamily="34" charset="0"/>
            </a:endParaRPr>
          </a:p>
          <a:p>
            <a:endParaRPr lang="de-DE" sz="4000" b="1" dirty="0" smtClean="0">
              <a:solidFill>
                <a:srgbClr val="FF0000"/>
              </a:solidFill>
              <a:latin typeface="Arial" panose="020B0604020202020204" pitchFamily="34" charset="0"/>
              <a:cs typeface="Arial" panose="020B0604020202020204" pitchFamily="34" charset="0"/>
            </a:endParaRPr>
          </a:p>
          <a:p>
            <a:endParaRPr lang="de-DE" sz="4000" b="1" dirty="0">
              <a:solidFill>
                <a:srgbClr val="FF0000"/>
              </a:solidFill>
              <a:latin typeface="Arial" panose="020B0604020202020204" pitchFamily="34" charset="0"/>
              <a:cs typeface="Arial" panose="020B0604020202020204" pitchFamily="34" charset="0"/>
            </a:endParaRPr>
          </a:p>
        </p:txBody>
      </p:sp>
      <p:pic>
        <p:nvPicPr>
          <p:cNvPr id="5" name="Grafi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09825" y="260648"/>
            <a:ext cx="4324350" cy="2867025"/>
          </a:xfrm>
          <a:prstGeom prst="rect">
            <a:avLst/>
          </a:prstGeom>
        </p:spPr>
      </p:pic>
    </p:spTree>
    <p:extLst>
      <p:ext uri="{BB962C8B-B14F-4D97-AF65-F5344CB8AC3E}">
        <p14:creationId xmlns:p14="http://schemas.microsoft.com/office/powerpoint/2010/main" val="6081413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1557535" y="242267"/>
            <a:ext cx="6030416" cy="5386090"/>
          </a:xfrm>
          <a:prstGeom prst="rect">
            <a:avLst/>
          </a:prstGeom>
        </p:spPr>
        <p:txBody>
          <a:bodyPr wrap="square">
            <a:spAutoFit/>
          </a:bodyPr>
          <a:lstStyle/>
          <a:p>
            <a:pPr algn="ctr"/>
            <a:r>
              <a:rPr lang="de-DE" sz="3600" b="1" dirty="0" smtClean="0"/>
              <a:t>IGBH</a:t>
            </a:r>
          </a:p>
          <a:p>
            <a:endParaRPr lang="de-DE" sz="2400" b="1" dirty="0"/>
          </a:p>
          <a:p>
            <a:endParaRPr lang="de-DE" sz="2400" b="1" dirty="0" smtClean="0"/>
          </a:p>
          <a:p>
            <a:r>
              <a:rPr lang="de-DE" sz="2400" b="1" dirty="0" smtClean="0"/>
              <a:t>IGBH 1-3</a:t>
            </a:r>
          </a:p>
          <a:p>
            <a:endParaRPr lang="de-DE" sz="2400" b="1" dirty="0" smtClean="0"/>
          </a:p>
          <a:p>
            <a:pPr lvl="1"/>
            <a:r>
              <a:rPr lang="de-DE" sz="2000" dirty="0" smtClean="0"/>
              <a:t>Vorsitz nicht erforderlich</a:t>
            </a:r>
          </a:p>
          <a:p>
            <a:pPr lvl="1"/>
            <a:r>
              <a:rPr lang="de-DE" sz="2000" dirty="0" smtClean="0"/>
              <a:t>Direkte Einnahme der EndGS möglich</a:t>
            </a:r>
          </a:p>
          <a:p>
            <a:pPr lvl="1"/>
            <a:r>
              <a:rPr lang="de-DE" sz="2000" dirty="0" smtClean="0"/>
              <a:t>Zeittakt Abgabe Bringholz 3 </a:t>
            </a:r>
            <a:r>
              <a:rPr lang="de-DE" sz="2000" dirty="0" smtClean="0"/>
              <a:t>Sek</a:t>
            </a:r>
            <a:r>
              <a:rPr lang="de-DE" sz="2000" dirty="0" smtClean="0"/>
              <a:t>.</a:t>
            </a:r>
          </a:p>
          <a:p>
            <a:endParaRPr lang="de-DE" sz="2400" dirty="0" smtClean="0"/>
          </a:p>
          <a:p>
            <a:r>
              <a:rPr lang="de-DE" sz="2400" b="1" dirty="0" smtClean="0"/>
              <a:t>Nur IGBH 3</a:t>
            </a:r>
          </a:p>
          <a:p>
            <a:endParaRPr lang="de-DE" sz="2400" b="1" dirty="0" smtClean="0"/>
          </a:p>
          <a:p>
            <a:pPr lvl="1"/>
            <a:r>
              <a:rPr lang="de-DE" sz="2000" dirty="0" smtClean="0"/>
              <a:t>Auslosung der Reihenfolge Übung 2 bis 6</a:t>
            </a:r>
          </a:p>
          <a:p>
            <a:pPr lvl="1"/>
            <a:r>
              <a:rPr lang="de-DE" sz="2000" dirty="0" smtClean="0"/>
              <a:t>Auslosung durch LR</a:t>
            </a:r>
          </a:p>
          <a:p>
            <a:pPr lvl="1"/>
            <a:r>
              <a:rPr lang="de-DE" sz="2000" dirty="0" smtClean="0"/>
              <a:t>Nur 5 Varianten möglich</a:t>
            </a:r>
          </a:p>
          <a:p>
            <a:pPr lvl="1"/>
            <a:r>
              <a:rPr lang="de-DE" sz="2000" dirty="0" smtClean="0"/>
              <a:t>Ausgeloste Variante gültig für alle Teilnehmer</a:t>
            </a:r>
            <a:endParaRPr lang="de-DE" sz="2000" dirty="0"/>
          </a:p>
        </p:txBody>
      </p:sp>
    </p:spTree>
    <p:extLst>
      <p:ext uri="{BB962C8B-B14F-4D97-AF65-F5344CB8AC3E}">
        <p14:creationId xmlns:p14="http://schemas.microsoft.com/office/powerpoint/2010/main" val="20150131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1043608" y="1243787"/>
            <a:ext cx="7128792" cy="5509200"/>
          </a:xfrm>
          <a:prstGeom prst="rect">
            <a:avLst/>
          </a:prstGeom>
        </p:spPr>
        <p:txBody>
          <a:bodyPr wrap="square">
            <a:spAutoFit/>
          </a:bodyPr>
          <a:lstStyle/>
          <a:p>
            <a:pPr algn="r"/>
            <a:r>
              <a:rPr lang="de-DE" sz="2800" b="1" dirty="0" smtClean="0"/>
              <a:t>Meldung </a:t>
            </a:r>
            <a:r>
              <a:rPr lang="mr-IN" sz="2800" b="1" dirty="0" smtClean="0"/>
              <a:t>–</a:t>
            </a:r>
            <a:r>
              <a:rPr lang="de-DE" sz="2800" b="1" dirty="0" smtClean="0"/>
              <a:t> Übungsbereich - Zeittakt</a:t>
            </a:r>
          </a:p>
          <a:p>
            <a:endParaRPr lang="de-DE" b="1" dirty="0"/>
          </a:p>
          <a:p>
            <a:endParaRPr lang="de-DE" b="1" dirty="0" smtClean="0"/>
          </a:p>
          <a:p>
            <a:r>
              <a:rPr lang="de-DE" sz="2400" b="1" dirty="0" smtClean="0"/>
              <a:t>Meldung mit angeleintem Hund, </a:t>
            </a:r>
          </a:p>
          <a:p>
            <a:r>
              <a:rPr lang="de-DE" sz="2400" b="1" dirty="0" smtClean="0"/>
              <a:t>nach Meldung ableinen</a:t>
            </a:r>
          </a:p>
          <a:p>
            <a:endParaRPr lang="de-DE" sz="2400" b="1" dirty="0" smtClean="0"/>
          </a:p>
          <a:p>
            <a:pPr lvl="1"/>
            <a:r>
              <a:rPr lang="de-DE" sz="2400" b="1" u="sng" dirty="0" smtClean="0"/>
              <a:t>IGP 2 + 3 und IBGH 3 in Freifolge !!!</a:t>
            </a:r>
          </a:p>
          <a:p>
            <a:endParaRPr lang="de-DE" sz="2400" b="1" dirty="0" smtClean="0"/>
          </a:p>
          <a:p>
            <a:r>
              <a:rPr lang="de-DE" sz="2400" b="1" dirty="0" smtClean="0">
                <a:ln>
                  <a:solidFill>
                    <a:srgbClr val="FF0000"/>
                  </a:solidFill>
                </a:ln>
                <a:solidFill>
                  <a:srgbClr val="FF0000"/>
                </a:solidFill>
              </a:rPr>
              <a:t>Beginn</a:t>
            </a:r>
            <a:r>
              <a:rPr lang="de-DE" sz="2400" dirty="0" smtClean="0"/>
              <a:t> jeder Übung auf LR Anweisung</a:t>
            </a:r>
          </a:p>
          <a:p>
            <a:r>
              <a:rPr lang="de-DE" sz="2400" b="1" dirty="0" smtClean="0"/>
              <a:t>	  Alles Weitere selbstständig</a:t>
            </a:r>
          </a:p>
          <a:p>
            <a:endParaRPr lang="de-DE" sz="2400" b="1" dirty="0" smtClean="0"/>
          </a:p>
          <a:p>
            <a:pPr marL="457129" lvl="1" indent="0">
              <a:buNone/>
            </a:pPr>
            <a:r>
              <a:rPr lang="de-DE" sz="2400" dirty="0" smtClean="0"/>
              <a:t>Ausnahme: </a:t>
            </a:r>
          </a:p>
          <a:p>
            <a:pPr lvl="1"/>
            <a:r>
              <a:rPr lang="de-DE" sz="2400" dirty="0" smtClean="0"/>
              <a:t>Einnehmen der GS Gruppe, Ablage + Voraus, Abrufen</a:t>
            </a:r>
          </a:p>
          <a:p>
            <a:r>
              <a:rPr lang="de-DE" sz="2400" dirty="0" smtClean="0"/>
              <a:t>      Zeittakt immer 3 Sekunden</a:t>
            </a:r>
            <a:endParaRPr lang="de-DE" sz="2400" dirty="0"/>
          </a:p>
        </p:txBody>
      </p:sp>
    </p:spTree>
    <p:extLst>
      <p:ext uri="{BB962C8B-B14F-4D97-AF65-F5344CB8AC3E}">
        <p14:creationId xmlns:p14="http://schemas.microsoft.com/office/powerpoint/2010/main" val="41428945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2800" dirty="0">
                <a:solidFill>
                  <a:schemeClr val="tx1"/>
                </a:solidFill>
              </a:rPr>
              <a:t>Grundstellung (GS) </a:t>
            </a:r>
            <a:br>
              <a:rPr lang="de-DE" sz="2800" dirty="0">
                <a:solidFill>
                  <a:schemeClr val="tx1"/>
                </a:solidFill>
              </a:rPr>
            </a:br>
            <a:r>
              <a:rPr lang="de-DE" sz="2800" dirty="0">
                <a:solidFill>
                  <a:schemeClr val="tx1"/>
                </a:solidFill>
              </a:rPr>
              <a:t>Beginn und Ende einer Übung</a:t>
            </a:r>
          </a:p>
        </p:txBody>
      </p:sp>
      <p:sp>
        <p:nvSpPr>
          <p:cNvPr id="3" name="Rechteck 2"/>
          <p:cNvSpPr/>
          <p:nvPr/>
        </p:nvSpPr>
        <p:spPr>
          <a:xfrm>
            <a:off x="2286000" y="3090446"/>
            <a:ext cx="4572000" cy="369332"/>
          </a:xfrm>
          <a:prstGeom prst="rect">
            <a:avLst/>
          </a:prstGeom>
        </p:spPr>
        <p:txBody>
          <a:bodyPr>
            <a:spAutoFit/>
          </a:bodyPr>
          <a:lstStyle/>
          <a:p>
            <a:endParaRPr lang="de-DE" dirty="0"/>
          </a:p>
        </p:txBody>
      </p:sp>
      <p:sp>
        <p:nvSpPr>
          <p:cNvPr id="4" name="Inhaltsplatzhalter 9"/>
          <p:cNvSpPr txBox="1">
            <a:spLocks/>
          </p:cNvSpPr>
          <p:nvPr/>
        </p:nvSpPr>
        <p:spPr>
          <a:xfrm>
            <a:off x="251520" y="2173605"/>
            <a:ext cx="8892480" cy="4495755"/>
          </a:xfrm>
          <a:prstGeom prst="rect">
            <a:avLst/>
          </a:prstGeom>
          <a:ln>
            <a:solidFill>
              <a:srgbClr val="C6D9F1"/>
            </a:solidFill>
          </a:ln>
        </p:spPr>
        <p:txBody>
          <a:bodyPr anchor="ctr">
            <a:normAutofit/>
          </a:bodyPr>
          <a:lst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a:lstStyle>
          <a:p>
            <a:endParaRPr lang="de-DE" dirty="0"/>
          </a:p>
        </p:txBody>
      </p:sp>
      <p:graphicFrame>
        <p:nvGraphicFramePr>
          <p:cNvPr id="5" name="Tabelle 4"/>
          <p:cNvGraphicFramePr>
            <a:graphicFrameLocks noGrp="1"/>
          </p:cNvGraphicFramePr>
          <p:nvPr>
            <p:extLst>
              <p:ext uri="{D42A27DB-BD31-4B8C-83A1-F6EECF244321}">
                <p14:modId xmlns:p14="http://schemas.microsoft.com/office/powerpoint/2010/main" val="885014224"/>
              </p:ext>
            </p:extLst>
          </p:nvPr>
        </p:nvGraphicFramePr>
        <p:xfrm>
          <a:off x="0" y="1397000"/>
          <a:ext cx="9144000" cy="5632400"/>
        </p:xfrm>
        <a:graphic>
          <a:graphicData uri="http://schemas.openxmlformats.org/drawingml/2006/table">
            <a:tbl>
              <a:tblPr firstRow="1" bandRow="1">
                <a:tableStyleId>{073A0DAA-6AF3-43AB-8588-CEC1D06C72B9}</a:tableStyleId>
              </a:tblPr>
              <a:tblGrid>
                <a:gridCol w="4499992"/>
                <a:gridCol w="4644008"/>
              </a:tblGrid>
              <a:tr h="782451">
                <a:tc>
                  <a:txBody>
                    <a:bodyPr/>
                    <a:lstStyle/>
                    <a:p>
                      <a:pPr algn="ctr"/>
                      <a:r>
                        <a:rPr lang="de-DE" sz="1800" dirty="0" smtClean="0"/>
                        <a:t>Ausführung HF</a:t>
                      </a:r>
                      <a:endParaRPr lang="de-DE"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800" dirty="0" smtClean="0"/>
                        <a:t>Ausführung Hund</a:t>
                      </a:r>
                      <a:endParaRPr lang="de-DE" dirty="0"/>
                    </a:p>
                  </a:txBody>
                  <a:tcPr/>
                </a:tc>
              </a:tr>
              <a:tr h="4849949">
                <a:tc>
                  <a:txBody>
                    <a:bodyPr/>
                    <a:lstStyle/>
                    <a:p>
                      <a:pPr marL="285750" indent="-285750">
                        <a:buFontTx/>
                        <a:buChar char="-"/>
                      </a:pPr>
                      <a:r>
                        <a:rPr lang="de-DE" sz="2400" dirty="0" smtClean="0"/>
                        <a:t>Keine Grätschstellung</a:t>
                      </a:r>
                    </a:p>
                    <a:p>
                      <a:pPr marL="285750" indent="-285750">
                        <a:buFontTx/>
                        <a:buChar char="-"/>
                      </a:pPr>
                      <a:endParaRPr lang="de-DE" sz="2400" dirty="0" smtClean="0"/>
                    </a:p>
                    <a:p>
                      <a:pPr marL="285750" indent="-285750">
                        <a:buFontTx/>
                        <a:buChar char="-"/>
                      </a:pPr>
                      <a:r>
                        <a:rPr lang="de-DE" sz="2400" dirty="0" smtClean="0"/>
                        <a:t>Arme locker am Körper angelegt</a:t>
                      </a:r>
                    </a:p>
                    <a:p>
                      <a:pPr marL="285750" indent="-285750">
                        <a:buFontTx/>
                        <a:buChar char="-"/>
                      </a:pPr>
                      <a:endParaRPr lang="de-DE" sz="2400" dirty="0" smtClean="0"/>
                    </a:p>
                    <a:p>
                      <a:pPr marL="285750" indent="-285750">
                        <a:buFontTx/>
                        <a:buChar char="-"/>
                      </a:pPr>
                      <a:r>
                        <a:rPr lang="de-DE" sz="2400" dirty="0" smtClean="0"/>
                        <a:t>nur aus der Vorwärtsbewegung        einnehmen           </a:t>
                      </a:r>
                    </a:p>
                    <a:p>
                      <a:endParaRPr lang="de-DE" sz="2400" dirty="0"/>
                    </a:p>
                  </a:txBody>
                  <a:tcPr/>
                </a:tc>
                <a:tc>
                  <a:txBody>
                    <a:bodyPr/>
                    <a:lstStyle/>
                    <a:p>
                      <a:pPr marL="285750" indent="-285750">
                        <a:buFontTx/>
                        <a:buChar char="-"/>
                      </a:pPr>
                      <a:r>
                        <a:rPr lang="de-DE" sz="2400" dirty="0" smtClean="0"/>
                        <a:t>Selbstständig</a:t>
                      </a:r>
                    </a:p>
                    <a:p>
                      <a:pPr marL="285750" indent="-285750">
                        <a:buFontTx/>
                        <a:buChar char="-"/>
                      </a:pPr>
                      <a:endParaRPr lang="de-DE" sz="2400" dirty="0" smtClean="0"/>
                    </a:p>
                    <a:p>
                      <a:pPr marL="285750" indent="-285750">
                        <a:buFontTx/>
                        <a:buChar char="-"/>
                      </a:pPr>
                      <a:r>
                        <a:rPr lang="de-DE" sz="2400" dirty="0" smtClean="0"/>
                        <a:t>Gerade</a:t>
                      </a:r>
                    </a:p>
                    <a:p>
                      <a:pPr marL="285750" indent="-285750">
                        <a:buFontTx/>
                        <a:buChar char="-"/>
                      </a:pPr>
                      <a:endParaRPr lang="de-DE" sz="2400" dirty="0" smtClean="0"/>
                    </a:p>
                    <a:p>
                      <a:pPr marL="285750" indent="-285750">
                        <a:buFontTx/>
                        <a:buChar char="-"/>
                      </a:pPr>
                      <a:r>
                        <a:rPr lang="de-DE" sz="2400" dirty="0" smtClean="0"/>
                        <a:t>aufmerksam zum HF</a:t>
                      </a:r>
                    </a:p>
                    <a:p>
                      <a:pPr marL="285750" indent="-285750">
                        <a:buFontTx/>
                        <a:buChar char="-"/>
                      </a:pPr>
                      <a:endParaRPr lang="de-DE" sz="2400" dirty="0" smtClean="0"/>
                    </a:p>
                    <a:p>
                      <a:pPr marL="285750" indent="-285750">
                        <a:buFontTx/>
                        <a:buChar char="-"/>
                      </a:pPr>
                      <a:r>
                        <a:rPr lang="de-DE" sz="2400" dirty="0" smtClean="0"/>
                        <a:t>mit Schulterblatt auf Kniehöhe links neben dem HF sitzen</a:t>
                      </a:r>
                    </a:p>
                    <a:p>
                      <a:pPr marL="285750" indent="-285750">
                        <a:buFontTx/>
                        <a:buChar char="-"/>
                      </a:pPr>
                      <a:endParaRPr lang="de-DE" sz="2400" dirty="0" smtClean="0"/>
                    </a:p>
                    <a:p>
                      <a:r>
                        <a:rPr lang="de-DE" sz="2400" dirty="0" smtClean="0"/>
                        <a:t>-   ruhig</a:t>
                      </a:r>
                    </a:p>
                    <a:p>
                      <a:endParaRPr lang="de-DE" sz="2400" dirty="0"/>
                    </a:p>
                  </a:txBody>
                  <a:tcPr/>
                </a:tc>
              </a:tr>
            </a:tbl>
          </a:graphicData>
        </a:graphic>
      </p:graphicFrame>
      <p:sp>
        <p:nvSpPr>
          <p:cNvPr id="6" name="Inhaltsplatzhalter 9"/>
          <p:cNvSpPr txBox="1">
            <a:spLocks/>
          </p:cNvSpPr>
          <p:nvPr/>
        </p:nvSpPr>
        <p:spPr>
          <a:xfrm flipV="1">
            <a:off x="4697760" y="6500919"/>
            <a:ext cx="4103437" cy="45719"/>
          </a:xfrm>
          <a:prstGeom prst="rect">
            <a:avLst/>
          </a:prstGeom>
          <a:ln>
            <a:solidFill>
              <a:srgbClr val="C6D9F1"/>
            </a:solidFill>
          </a:ln>
        </p:spPr>
        <p:txBody>
          <a:bodyPr anchor="ctr">
            <a:normAutofit fontScale="25000" lnSpcReduction="20000"/>
          </a:bodyPr>
          <a:lst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a:lstStyle>
          <a:p>
            <a:endParaRPr lang="de-DE" dirty="0"/>
          </a:p>
        </p:txBody>
      </p:sp>
    </p:spTree>
    <p:extLst>
      <p:ext uri="{BB962C8B-B14F-4D97-AF65-F5344CB8AC3E}">
        <p14:creationId xmlns:p14="http://schemas.microsoft.com/office/powerpoint/2010/main" val="160796185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3200" b="0" dirty="0">
                <a:solidFill>
                  <a:schemeClr val="tx1"/>
                </a:solidFill>
              </a:rPr>
              <a:t>Entwicklung + Abholen</a:t>
            </a:r>
          </a:p>
        </p:txBody>
      </p:sp>
      <p:graphicFrame>
        <p:nvGraphicFramePr>
          <p:cNvPr id="3" name="Tabelle 2"/>
          <p:cNvGraphicFramePr>
            <a:graphicFrameLocks noGrp="1"/>
          </p:cNvGraphicFramePr>
          <p:nvPr>
            <p:extLst>
              <p:ext uri="{D42A27DB-BD31-4B8C-83A1-F6EECF244321}">
                <p14:modId xmlns:p14="http://schemas.microsoft.com/office/powerpoint/2010/main" val="2636576227"/>
              </p:ext>
            </p:extLst>
          </p:nvPr>
        </p:nvGraphicFramePr>
        <p:xfrm>
          <a:off x="1331640" y="1556792"/>
          <a:ext cx="6096000" cy="2615184"/>
        </p:xfrm>
        <a:graphic>
          <a:graphicData uri="http://schemas.openxmlformats.org/drawingml/2006/table">
            <a:tbl>
              <a:tblPr firstRow="1" bandRow="1">
                <a:tableStyleId>{073A0DAA-6AF3-43AB-8588-CEC1D06C72B9}</a:tableStyleId>
              </a:tblPr>
              <a:tblGrid>
                <a:gridCol w="3048000"/>
                <a:gridCol w="3048000"/>
              </a:tblGrid>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800" dirty="0" smtClean="0"/>
                        <a:t>Entwicklung</a:t>
                      </a:r>
                    </a:p>
                    <a:p>
                      <a:endParaRPr lang="de-DE"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800" dirty="0" smtClean="0"/>
                        <a:t>Abholen</a:t>
                      </a:r>
                    </a:p>
                    <a:p>
                      <a:endParaRPr lang="de-DE" dirty="0"/>
                    </a:p>
                  </a:txBody>
                  <a:tcPr/>
                </a:tc>
              </a:tr>
              <a:tr h="370840">
                <a:tc>
                  <a:txBody>
                    <a:bodyPr/>
                    <a:lstStyle/>
                    <a:p>
                      <a:pPr>
                        <a:lnSpc>
                          <a:spcPct val="110000"/>
                        </a:lnSpc>
                      </a:pPr>
                      <a:r>
                        <a:rPr lang="de-DE" sz="2400" dirty="0" smtClean="0"/>
                        <a:t>Mind. 10 Schritte</a:t>
                      </a:r>
                    </a:p>
                    <a:p>
                      <a:pPr>
                        <a:lnSpc>
                          <a:spcPct val="110000"/>
                        </a:lnSpc>
                      </a:pPr>
                      <a:endParaRPr lang="de-DE" sz="2400" dirty="0" smtClean="0"/>
                    </a:p>
                    <a:p>
                      <a:pPr>
                        <a:lnSpc>
                          <a:spcPct val="110000"/>
                        </a:lnSpc>
                      </a:pPr>
                      <a:r>
                        <a:rPr lang="de-DE" sz="2400" dirty="0" smtClean="0"/>
                        <a:t>Maximal 15 Schritte</a:t>
                      </a:r>
                    </a:p>
                    <a:p>
                      <a:endParaRPr lang="de-DE" dirty="0"/>
                    </a:p>
                  </a:txBody>
                  <a:tcPr/>
                </a:tc>
                <a:tc>
                  <a:txBody>
                    <a:bodyPr/>
                    <a:lstStyle/>
                    <a:p>
                      <a:pPr marL="0" indent="0">
                        <a:lnSpc>
                          <a:spcPct val="110000"/>
                        </a:lnSpc>
                        <a:buNone/>
                      </a:pPr>
                      <a:r>
                        <a:rPr lang="de-DE" sz="2400" dirty="0" smtClean="0"/>
                        <a:t>Herantreten an den Hund von vorne </a:t>
                      </a:r>
                    </a:p>
                    <a:p>
                      <a:pPr marL="0" indent="0">
                        <a:lnSpc>
                          <a:spcPct val="110000"/>
                        </a:lnSpc>
                        <a:buNone/>
                      </a:pPr>
                      <a:endParaRPr lang="de-DE" sz="2400" dirty="0" smtClean="0"/>
                    </a:p>
                    <a:p>
                      <a:pPr marL="0" indent="0">
                        <a:lnSpc>
                          <a:spcPct val="110000"/>
                        </a:lnSpc>
                        <a:buNone/>
                      </a:pPr>
                      <a:r>
                        <a:rPr lang="de-DE" sz="2400" dirty="0" smtClean="0"/>
                        <a:t>oder von hinten</a:t>
                      </a:r>
                    </a:p>
                    <a:p>
                      <a:endParaRPr lang="de-DE" dirty="0"/>
                    </a:p>
                  </a:txBody>
                  <a:tcPr/>
                </a:tc>
              </a:tr>
            </a:tbl>
          </a:graphicData>
        </a:graphic>
      </p:graphicFrame>
    </p:spTree>
    <p:extLst>
      <p:ext uri="{BB962C8B-B14F-4D97-AF65-F5344CB8AC3E}">
        <p14:creationId xmlns:p14="http://schemas.microsoft.com/office/powerpoint/2010/main" val="36662970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elle 2"/>
          <p:cNvGraphicFramePr>
            <a:graphicFrameLocks noGrp="1"/>
          </p:cNvGraphicFramePr>
          <p:nvPr>
            <p:extLst>
              <p:ext uri="{D42A27DB-BD31-4B8C-83A1-F6EECF244321}">
                <p14:modId xmlns:p14="http://schemas.microsoft.com/office/powerpoint/2010/main" val="3621016871"/>
              </p:ext>
            </p:extLst>
          </p:nvPr>
        </p:nvGraphicFramePr>
        <p:xfrm>
          <a:off x="755576" y="2132856"/>
          <a:ext cx="7272808" cy="2987040"/>
        </p:xfrm>
        <a:graphic>
          <a:graphicData uri="http://schemas.openxmlformats.org/drawingml/2006/table">
            <a:tbl>
              <a:tblPr firstRow="1" bandRow="1">
                <a:tableStyleId>{073A0DAA-6AF3-43AB-8588-CEC1D06C72B9}</a:tableStyleId>
              </a:tblPr>
              <a:tblGrid>
                <a:gridCol w="3456384"/>
                <a:gridCol w="3816424"/>
              </a:tblGrid>
              <a:tr h="766884">
                <a:tc>
                  <a:txBody>
                    <a:bodyPr/>
                    <a:lstStyle/>
                    <a:p>
                      <a:pPr algn="ctr"/>
                      <a:r>
                        <a:rPr lang="de-DE" sz="1800" dirty="0" smtClean="0"/>
                        <a:t>Abrufen</a:t>
                      </a:r>
                    </a:p>
                    <a:p>
                      <a:pPr algn="ctr"/>
                      <a:r>
                        <a:rPr lang="de-DE" sz="1800" b="0" dirty="0" smtClean="0"/>
                        <a:t>mit HZ oder Name des Hundes</a:t>
                      </a:r>
                    </a:p>
                    <a:p>
                      <a:pPr algn="ctr"/>
                      <a:r>
                        <a:rPr lang="de-DE" sz="1600" b="0" dirty="0" smtClean="0"/>
                        <a:t>- beides gilt als DK</a:t>
                      </a:r>
                    </a:p>
                    <a:p>
                      <a:endParaRPr lang="de-DE"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800" dirty="0" smtClean="0"/>
                        <a:t>Vorsitz</a:t>
                      </a:r>
                    </a:p>
                    <a:p>
                      <a:pPr algn="ctr"/>
                      <a:endParaRPr lang="de-DE" dirty="0"/>
                    </a:p>
                  </a:txBody>
                  <a:tcPr/>
                </a:tc>
              </a:tr>
              <a:tr h="766884">
                <a:tc>
                  <a:txBody>
                    <a:bodyPr/>
                    <a:lstStyle/>
                    <a:p>
                      <a:r>
                        <a:rPr lang="de-DE" sz="2400" dirty="0" smtClean="0"/>
                        <a:t>- freudig</a:t>
                      </a:r>
                    </a:p>
                    <a:p>
                      <a:r>
                        <a:rPr lang="de-DE" sz="2400" dirty="0" smtClean="0"/>
                        <a:t>- zielstrebig</a:t>
                      </a:r>
                    </a:p>
                    <a:p>
                      <a:r>
                        <a:rPr lang="de-DE" sz="2400" dirty="0" smtClean="0"/>
                        <a:t>- direkt</a:t>
                      </a:r>
                    </a:p>
                    <a:p>
                      <a:r>
                        <a:rPr lang="de-DE" sz="2400" dirty="0" smtClean="0"/>
                        <a:t>- schnell</a:t>
                      </a:r>
                    </a:p>
                    <a:p>
                      <a:endParaRPr lang="de-DE" dirty="0"/>
                    </a:p>
                  </a:txBody>
                  <a:tcPr/>
                </a:tc>
                <a:tc>
                  <a:txBody>
                    <a:bodyPr/>
                    <a:lstStyle/>
                    <a:p>
                      <a:r>
                        <a:rPr lang="de-DE" sz="2400" dirty="0" smtClean="0"/>
                        <a:t>- dicht</a:t>
                      </a:r>
                    </a:p>
                    <a:p>
                      <a:pPr marL="0" indent="0">
                        <a:buNone/>
                      </a:pPr>
                      <a:endParaRPr lang="de-DE" sz="2400" dirty="0" smtClean="0"/>
                    </a:p>
                    <a:p>
                      <a:r>
                        <a:rPr lang="de-DE" sz="2400" dirty="0" smtClean="0"/>
                        <a:t>- gerade</a:t>
                      </a:r>
                    </a:p>
                    <a:p>
                      <a:endParaRPr lang="de-DE" sz="2400" dirty="0"/>
                    </a:p>
                  </a:txBody>
                  <a:tcPr/>
                </a:tc>
              </a:tr>
            </a:tbl>
          </a:graphicData>
        </a:graphic>
      </p:graphicFrame>
      <p:sp>
        <p:nvSpPr>
          <p:cNvPr id="4" name="Titel 1"/>
          <p:cNvSpPr>
            <a:spLocks noGrp="1"/>
          </p:cNvSpPr>
          <p:nvPr>
            <p:ph type="title"/>
          </p:nvPr>
        </p:nvSpPr>
        <p:spPr/>
        <p:txBody>
          <a:bodyPr>
            <a:normAutofit/>
          </a:bodyPr>
          <a:lstStyle/>
          <a:p>
            <a:r>
              <a:rPr lang="de-DE" sz="2800" dirty="0">
                <a:solidFill>
                  <a:schemeClr val="tx1"/>
                </a:solidFill>
              </a:rPr>
              <a:t>Abrufen - Vorsitz</a:t>
            </a:r>
          </a:p>
        </p:txBody>
      </p:sp>
    </p:spTree>
    <p:extLst>
      <p:ext uri="{BB962C8B-B14F-4D97-AF65-F5344CB8AC3E}">
        <p14:creationId xmlns:p14="http://schemas.microsoft.com/office/powerpoint/2010/main" val="426482248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2800" dirty="0">
                <a:solidFill>
                  <a:schemeClr val="tx1"/>
                </a:solidFill>
              </a:rPr>
              <a:t>Überwechseln - Loben</a:t>
            </a:r>
          </a:p>
        </p:txBody>
      </p:sp>
      <p:graphicFrame>
        <p:nvGraphicFramePr>
          <p:cNvPr id="3" name="Tabelle 2"/>
          <p:cNvGraphicFramePr>
            <a:graphicFrameLocks noGrp="1"/>
          </p:cNvGraphicFramePr>
          <p:nvPr>
            <p:extLst>
              <p:ext uri="{D42A27DB-BD31-4B8C-83A1-F6EECF244321}">
                <p14:modId xmlns:p14="http://schemas.microsoft.com/office/powerpoint/2010/main" val="1002043808"/>
              </p:ext>
            </p:extLst>
          </p:nvPr>
        </p:nvGraphicFramePr>
        <p:xfrm>
          <a:off x="395536" y="1412776"/>
          <a:ext cx="7920880" cy="4663440"/>
        </p:xfrm>
        <a:graphic>
          <a:graphicData uri="http://schemas.openxmlformats.org/drawingml/2006/table">
            <a:tbl>
              <a:tblPr firstRow="1" bandRow="1">
                <a:tableStyleId>{073A0DAA-6AF3-43AB-8588-CEC1D06C72B9}</a:tableStyleId>
              </a:tblPr>
              <a:tblGrid>
                <a:gridCol w="3517097"/>
                <a:gridCol w="4403783"/>
              </a:tblGrid>
              <a:tr h="370840">
                <a:tc>
                  <a:txBody>
                    <a:bodyPr/>
                    <a:lstStyle/>
                    <a:p>
                      <a:pPr algn="ctr"/>
                      <a:r>
                        <a:rPr lang="de-DE" sz="1800" dirty="0" smtClean="0"/>
                        <a:t>Überwechseln </a:t>
                      </a:r>
                    </a:p>
                    <a:p>
                      <a:pPr algn="ctr"/>
                      <a:r>
                        <a:rPr lang="de-DE" sz="1800" dirty="0" smtClean="0"/>
                        <a:t>(Vorsitz </a:t>
                      </a:r>
                      <a:r>
                        <a:rPr lang="de-DE" sz="1800" dirty="0" smtClean="0">
                          <a:latin typeface="Wingdings"/>
                          <a:ea typeface="Wingdings"/>
                          <a:cs typeface="Wingdings"/>
                          <a:sym typeface="Wingdings"/>
                        </a:rPr>
                        <a:t></a:t>
                      </a:r>
                      <a:r>
                        <a:rPr lang="de-DE" sz="1800" dirty="0" smtClean="0"/>
                        <a:t> GS)</a:t>
                      </a:r>
                      <a:endParaRPr lang="de-DE"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800" dirty="0" smtClean="0"/>
                        <a:t>Loben</a:t>
                      </a:r>
                    </a:p>
                    <a:p>
                      <a:endParaRPr lang="de-DE" dirty="0"/>
                    </a:p>
                  </a:txBody>
                  <a:tcPr/>
                </a:tc>
              </a:tr>
              <a:tr h="370840">
                <a:tc>
                  <a:txBody>
                    <a:bodyPr/>
                    <a:lstStyle/>
                    <a:p>
                      <a:r>
                        <a:rPr lang="de-DE" sz="2400" dirty="0" smtClean="0"/>
                        <a:t>- Direkt in EndGS</a:t>
                      </a:r>
                    </a:p>
                    <a:p>
                      <a:endParaRPr lang="de-DE" sz="2400" dirty="0" smtClean="0"/>
                    </a:p>
                    <a:p>
                      <a:pPr marL="0" indent="0">
                        <a:buNone/>
                      </a:pPr>
                      <a:endParaRPr lang="de-DE" sz="2400" u="sng" dirty="0" smtClean="0"/>
                    </a:p>
                    <a:p>
                      <a:pPr marL="0" indent="0">
                        <a:buNone/>
                      </a:pPr>
                      <a:r>
                        <a:rPr lang="de-DE" sz="2400" u="sng" dirty="0" smtClean="0"/>
                        <a:t>Möglichkeiten:</a:t>
                      </a:r>
                    </a:p>
                    <a:p>
                      <a:pPr marL="342900" indent="-342900">
                        <a:buFontTx/>
                        <a:buChar char="-"/>
                      </a:pPr>
                      <a:r>
                        <a:rPr lang="de-DE" sz="2400" dirty="0" smtClean="0"/>
                        <a:t>Hinten herum</a:t>
                      </a:r>
                    </a:p>
                    <a:p>
                      <a:pPr marL="342900" indent="-342900">
                        <a:buFontTx/>
                        <a:buChar char="-"/>
                      </a:pPr>
                      <a:endParaRPr lang="de-DE" sz="2400" dirty="0" smtClean="0"/>
                    </a:p>
                    <a:p>
                      <a:pPr marL="342900" indent="-342900">
                        <a:buFontTx/>
                        <a:buChar char="-"/>
                      </a:pPr>
                      <a:r>
                        <a:rPr lang="de-DE" sz="2400" dirty="0" smtClean="0"/>
                        <a:t>Von vorne eindrehen</a:t>
                      </a:r>
                    </a:p>
                    <a:p>
                      <a:pPr marL="342900" indent="-342900">
                        <a:buFontTx/>
                        <a:buChar char="-"/>
                      </a:pPr>
                      <a:endParaRPr lang="de-DE" sz="2400" dirty="0" smtClean="0"/>
                    </a:p>
                    <a:p>
                      <a:pPr marL="342900" indent="-342900">
                        <a:buFontTx/>
                        <a:buChar char="-"/>
                      </a:pPr>
                      <a:r>
                        <a:rPr lang="de-DE" sz="2400" dirty="0" smtClean="0"/>
                        <a:t>Von vorne in Position laufen</a:t>
                      </a:r>
                    </a:p>
                    <a:p>
                      <a:endParaRPr lang="de-DE" dirty="0"/>
                    </a:p>
                  </a:txBody>
                  <a:tcPr/>
                </a:tc>
                <a:tc>
                  <a:txBody>
                    <a:bodyPr/>
                    <a:lstStyle/>
                    <a:p>
                      <a:pPr marL="342900" indent="-342900">
                        <a:buFontTx/>
                        <a:buChar char="-"/>
                      </a:pPr>
                      <a:r>
                        <a:rPr lang="de-DE" sz="2400" dirty="0" smtClean="0"/>
                        <a:t>Nur nach Ende jeder Übung erlaubt</a:t>
                      </a:r>
                    </a:p>
                    <a:p>
                      <a:pPr marL="342900" indent="-342900">
                        <a:buFontTx/>
                        <a:buChar char="-"/>
                      </a:pPr>
                      <a:endParaRPr lang="de-DE" sz="2400" dirty="0" smtClean="0"/>
                    </a:p>
                    <a:p>
                      <a:pPr marL="0" indent="0">
                        <a:buNone/>
                      </a:pPr>
                      <a:r>
                        <a:rPr lang="de-DE" sz="2400" u="sng" dirty="0" smtClean="0"/>
                        <a:t>Neue Übung:</a:t>
                      </a:r>
                    </a:p>
                    <a:p>
                      <a:pPr marL="342900" indent="-342900">
                        <a:buFontTx/>
                        <a:buChar char="-"/>
                      </a:pPr>
                      <a:r>
                        <a:rPr lang="de-DE" sz="2400" dirty="0" smtClean="0"/>
                        <a:t>Einnehmen einer neuen GS</a:t>
                      </a:r>
                    </a:p>
                    <a:p>
                      <a:pPr marL="342900" indent="-342900">
                        <a:buFontTx/>
                        <a:buChar char="-"/>
                      </a:pPr>
                      <a:endParaRPr lang="de-DE" sz="2400" dirty="0" smtClean="0"/>
                    </a:p>
                    <a:p>
                      <a:pPr marL="0" indent="0">
                        <a:buNone/>
                      </a:pPr>
                      <a:r>
                        <a:rPr lang="de-DE" sz="2400" dirty="0" smtClean="0"/>
                        <a:t>oder</a:t>
                      </a:r>
                    </a:p>
                    <a:p>
                      <a:pPr marL="0" indent="0">
                        <a:buNone/>
                      </a:pPr>
                      <a:endParaRPr lang="de-DE" sz="2400" dirty="0" smtClean="0"/>
                    </a:p>
                    <a:p>
                      <a:r>
                        <a:rPr lang="de-DE" sz="2400" dirty="0" smtClean="0"/>
                        <a:t>- Zeittakt 3 </a:t>
                      </a:r>
                      <a:r>
                        <a:rPr lang="de-DE" sz="2400" dirty="0" err="1" smtClean="0"/>
                        <a:t>sek</a:t>
                      </a:r>
                      <a:r>
                        <a:rPr lang="de-DE" sz="2400" dirty="0" smtClean="0"/>
                        <a:t> vor Beginn</a:t>
                      </a:r>
                    </a:p>
                    <a:p>
                      <a:endParaRPr lang="de-DE" dirty="0"/>
                    </a:p>
                  </a:txBody>
                  <a:tcPr/>
                </a:tc>
              </a:tr>
            </a:tbl>
          </a:graphicData>
        </a:graphic>
      </p:graphicFrame>
    </p:spTree>
    <p:extLst>
      <p:ext uri="{BB962C8B-B14F-4D97-AF65-F5344CB8AC3E}">
        <p14:creationId xmlns:p14="http://schemas.microsoft.com/office/powerpoint/2010/main" val="7401569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2800" dirty="0" smtClean="0">
                <a:solidFill>
                  <a:schemeClr val="tx1"/>
                </a:solidFill>
              </a:rPr>
              <a:t/>
            </a:r>
            <a:br>
              <a:rPr lang="de-DE" sz="2800" dirty="0" smtClean="0">
                <a:solidFill>
                  <a:schemeClr val="tx1"/>
                </a:solidFill>
              </a:rPr>
            </a:br>
            <a:r>
              <a:rPr lang="de-DE" sz="2800" dirty="0" smtClean="0">
                <a:solidFill>
                  <a:schemeClr val="tx1"/>
                </a:solidFill>
              </a:rPr>
              <a:t>Positionsfehler</a:t>
            </a:r>
            <a:endParaRPr lang="de-DE" sz="2800" dirty="0">
              <a:solidFill>
                <a:schemeClr val="tx1"/>
              </a:solidFill>
            </a:endParaRPr>
          </a:p>
        </p:txBody>
      </p:sp>
      <p:sp>
        <p:nvSpPr>
          <p:cNvPr id="3" name="Rechteck 2"/>
          <p:cNvSpPr/>
          <p:nvPr/>
        </p:nvSpPr>
        <p:spPr>
          <a:xfrm>
            <a:off x="1" y="3244334"/>
            <a:ext cx="9144000" cy="3213187"/>
          </a:xfrm>
          <a:prstGeom prst="rect">
            <a:avLst/>
          </a:prstGeom>
        </p:spPr>
        <p:txBody>
          <a:bodyPr wrap="square">
            <a:spAutoFit/>
          </a:bodyPr>
          <a:lstStyle/>
          <a:p>
            <a:pPr>
              <a:lnSpc>
                <a:spcPct val="110000"/>
              </a:lnSpc>
            </a:pPr>
            <a:r>
              <a:rPr lang="de-DE" sz="2800" dirty="0" smtClean="0"/>
              <a:t>Bei technischen Übungen (Sitz, Platz, Steh) wird die Übung abgesehen von weiteren Fehlern um 50% entwertet.</a:t>
            </a:r>
          </a:p>
          <a:p>
            <a:pPr>
              <a:lnSpc>
                <a:spcPct val="110000"/>
              </a:lnSpc>
            </a:pPr>
            <a:endParaRPr lang="de-DE" sz="2800" dirty="0" smtClean="0"/>
          </a:p>
          <a:p>
            <a:pPr>
              <a:lnSpc>
                <a:spcPct val="110000"/>
              </a:lnSpc>
            </a:pPr>
            <a:r>
              <a:rPr lang="de-DE" sz="2800" dirty="0" smtClean="0"/>
              <a:t>Sitz, Platz, Steh </a:t>
            </a:r>
            <a:r>
              <a:rPr lang="de-DE" sz="2800" dirty="0" smtClean="0">
                <a:latin typeface="Wingdings"/>
                <a:ea typeface="Wingdings"/>
                <a:cs typeface="Wingdings"/>
                <a:sym typeface="Wingdings"/>
              </a:rPr>
              <a:t></a:t>
            </a:r>
            <a:r>
              <a:rPr lang="de-DE" sz="2800" dirty="0" smtClean="0">
                <a:sym typeface="Wingdings"/>
              </a:rPr>
              <a:t>    			-  5,0 Punkte</a:t>
            </a:r>
          </a:p>
          <a:p>
            <a:pPr>
              <a:lnSpc>
                <a:spcPct val="110000"/>
              </a:lnSpc>
            </a:pPr>
            <a:r>
              <a:rPr lang="de-DE" sz="2800" dirty="0" smtClean="0">
                <a:sym typeface="Wingdings"/>
              </a:rPr>
              <a:t>Sitz IGP 3, Steh IGP 2 </a:t>
            </a:r>
            <a:r>
              <a:rPr lang="de-DE" sz="2800" dirty="0" smtClean="0">
                <a:latin typeface="Wingdings"/>
                <a:ea typeface="Wingdings"/>
                <a:cs typeface="Wingdings"/>
                <a:sym typeface="Wingdings"/>
              </a:rPr>
              <a:t>  		</a:t>
            </a:r>
            <a:r>
              <a:rPr lang="de-DE" sz="2800" dirty="0" smtClean="0">
                <a:ea typeface="Wingdings"/>
                <a:sym typeface="Wingdings"/>
              </a:rPr>
              <a:t>-  2,5 P</a:t>
            </a:r>
            <a:r>
              <a:rPr lang="de-DE" sz="2800" dirty="0" smtClean="0">
                <a:sym typeface="Wingdings"/>
              </a:rPr>
              <a:t>unkte</a:t>
            </a:r>
            <a:endParaRPr lang="de-DE" sz="2800" dirty="0" smtClean="0"/>
          </a:p>
          <a:p>
            <a:endParaRPr lang="de-DE" dirty="0"/>
          </a:p>
        </p:txBody>
      </p:sp>
    </p:spTree>
    <p:extLst>
      <p:ext uri="{BB962C8B-B14F-4D97-AF65-F5344CB8AC3E}">
        <p14:creationId xmlns:p14="http://schemas.microsoft.com/office/powerpoint/2010/main" val="181253843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2800" dirty="0">
                <a:solidFill>
                  <a:schemeClr val="tx1"/>
                </a:solidFill>
              </a:rPr>
              <a:t>Leinenführigkeit - Freifolge</a:t>
            </a:r>
          </a:p>
        </p:txBody>
      </p:sp>
      <p:sp>
        <p:nvSpPr>
          <p:cNvPr id="3" name="Rechteck 2"/>
          <p:cNvSpPr/>
          <p:nvPr/>
        </p:nvSpPr>
        <p:spPr>
          <a:xfrm>
            <a:off x="107504" y="1639280"/>
            <a:ext cx="9036496" cy="4811445"/>
          </a:xfrm>
          <a:prstGeom prst="rect">
            <a:avLst/>
          </a:prstGeom>
        </p:spPr>
        <p:txBody>
          <a:bodyPr wrap="square">
            <a:spAutoFit/>
          </a:bodyPr>
          <a:lstStyle/>
          <a:p>
            <a:pPr>
              <a:lnSpc>
                <a:spcPct val="110000"/>
              </a:lnSpc>
            </a:pPr>
            <a:r>
              <a:rPr lang="de-DE" sz="2800" dirty="0"/>
              <a:t>Beginn 		</a:t>
            </a:r>
            <a:r>
              <a:rPr lang="de-DE" sz="2800" dirty="0" smtClean="0">
                <a:latin typeface="Wingdings"/>
                <a:ea typeface="Wingdings"/>
                <a:cs typeface="Wingdings"/>
                <a:sym typeface="Wingdings"/>
              </a:rPr>
              <a:t></a:t>
            </a:r>
            <a:r>
              <a:rPr lang="de-DE" sz="2800" dirty="0" smtClean="0"/>
              <a:t> </a:t>
            </a:r>
            <a:r>
              <a:rPr lang="de-DE" sz="2800" dirty="0"/>
              <a:t>2. Hund, GS zur Ablage </a:t>
            </a:r>
          </a:p>
          <a:p>
            <a:pPr>
              <a:lnSpc>
                <a:spcPct val="110000"/>
              </a:lnSpc>
            </a:pPr>
            <a:r>
              <a:rPr lang="de-DE" sz="2800" dirty="0" smtClean="0"/>
              <a:t>Anfangs GS </a:t>
            </a:r>
            <a:r>
              <a:rPr lang="de-DE" sz="2800" dirty="0"/>
              <a:t>	</a:t>
            </a:r>
            <a:r>
              <a:rPr lang="de-DE" sz="2800" dirty="0">
                <a:latin typeface="Wingdings"/>
                <a:ea typeface="Wingdings"/>
                <a:cs typeface="Wingdings"/>
                <a:sym typeface="Wingdings"/>
              </a:rPr>
              <a:t></a:t>
            </a:r>
            <a:r>
              <a:rPr lang="de-DE" sz="2800" dirty="0"/>
              <a:t> gleichzeitig Platz der EndGS</a:t>
            </a:r>
          </a:p>
          <a:p>
            <a:pPr>
              <a:lnSpc>
                <a:spcPct val="110000"/>
              </a:lnSpc>
            </a:pPr>
            <a:endParaRPr lang="de-DE" sz="2800" dirty="0"/>
          </a:p>
          <a:p>
            <a:pPr>
              <a:lnSpc>
                <a:spcPct val="110000"/>
              </a:lnSpc>
            </a:pPr>
            <a:r>
              <a:rPr lang="de-DE" sz="2800" dirty="0"/>
              <a:t>Fußgehen: einmaliges HZ</a:t>
            </a:r>
          </a:p>
          <a:p>
            <a:pPr>
              <a:lnSpc>
                <a:spcPct val="110000"/>
              </a:lnSpc>
            </a:pPr>
            <a:r>
              <a:rPr lang="de-DE" sz="2800" dirty="0" smtClean="0"/>
              <a:t>- Aufmerksam</a:t>
            </a:r>
            <a:r>
              <a:rPr lang="de-DE" sz="2800" dirty="0"/>
              <a:t>, Fokus zum HF</a:t>
            </a:r>
          </a:p>
          <a:p>
            <a:pPr>
              <a:lnSpc>
                <a:spcPct val="110000"/>
              </a:lnSpc>
            </a:pPr>
            <a:r>
              <a:rPr lang="de-DE" sz="2800" dirty="0" smtClean="0"/>
              <a:t>- Freudig</a:t>
            </a:r>
            <a:endParaRPr lang="de-DE" sz="2800" dirty="0"/>
          </a:p>
          <a:p>
            <a:pPr>
              <a:lnSpc>
                <a:spcPct val="110000"/>
              </a:lnSpc>
            </a:pPr>
            <a:r>
              <a:rPr lang="de-DE" sz="2800" dirty="0" smtClean="0"/>
              <a:t>- Gerade</a:t>
            </a:r>
            <a:r>
              <a:rPr lang="de-DE" sz="2800" dirty="0"/>
              <a:t>, im Rhythmus</a:t>
            </a:r>
          </a:p>
          <a:p>
            <a:pPr>
              <a:lnSpc>
                <a:spcPct val="110000"/>
              </a:lnSpc>
            </a:pPr>
            <a:r>
              <a:rPr lang="de-DE" sz="2800" dirty="0" smtClean="0"/>
              <a:t>- Konzentriert</a:t>
            </a:r>
            <a:endParaRPr lang="de-DE" sz="2800" dirty="0"/>
          </a:p>
          <a:p>
            <a:pPr>
              <a:lnSpc>
                <a:spcPct val="110000"/>
              </a:lnSpc>
            </a:pPr>
            <a:r>
              <a:rPr lang="de-DE" sz="2800" dirty="0" smtClean="0"/>
              <a:t>- Schulterblatt </a:t>
            </a:r>
            <a:r>
              <a:rPr lang="de-DE" sz="2800" dirty="0"/>
              <a:t>auf Kniehöhe</a:t>
            </a:r>
          </a:p>
          <a:p>
            <a:pPr>
              <a:lnSpc>
                <a:spcPct val="110000"/>
              </a:lnSpc>
            </a:pPr>
            <a:r>
              <a:rPr lang="de-DE" sz="2800" dirty="0" smtClean="0"/>
              <a:t>- Position </a:t>
            </a:r>
            <a:r>
              <a:rPr lang="de-DE" sz="2800" dirty="0"/>
              <a:t>halten</a:t>
            </a:r>
          </a:p>
        </p:txBody>
      </p:sp>
    </p:spTree>
    <p:extLst>
      <p:ext uri="{BB962C8B-B14F-4D97-AF65-F5344CB8AC3E}">
        <p14:creationId xmlns:p14="http://schemas.microsoft.com/office/powerpoint/2010/main" val="122743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page32image3809152">
            <a:extLst>
              <a:ext uri="{FF2B5EF4-FFF2-40B4-BE49-F238E27FC236}">
                <a16:creationId xmlns:a16="http://schemas.microsoft.com/office/drawing/2014/main" xmlns="" id="{D36C77E8-2C04-204B-98EA-C7F466EBDF11}"/>
              </a:ext>
            </a:extLst>
          </p:cNvPr>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179014" y="245242"/>
            <a:ext cx="8785473" cy="64762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956977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3200" dirty="0">
                <a:solidFill>
                  <a:schemeClr val="tx1"/>
                </a:solidFill>
              </a:rPr>
              <a:t>Sonderbestimmung BH-VT</a:t>
            </a:r>
          </a:p>
        </p:txBody>
      </p:sp>
      <p:sp>
        <p:nvSpPr>
          <p:cNvPr id="3" name="Rechteck 2"/>
          <p:cNvSpPr/>
          <p:nvPr/>
        </p:nvSpPr>
        <p:spPr>
          <a:xfrm>
            <a:off x="611560" y="1268760"/>
            <a:ext cx="7992888" cy="4832092"/>
          </a:xfrm>
          <a:prstGeom prst="rect">
            <a:avLst/>
          </a:prstGeom>
        </p:spPr>
        <p:txBody>
          <a:bodyPr wrap="square">
            <a:spAutoFit/>
          </a:bodyPr>
          <a:lstStyle/>
          <a:p>
            <a:pPr>
              <a:lnSpc>
                <a:spcPct val="110000"/>
              </a:lnSpc>
            </a:pPr>
            <a:r>
              <a:rPr lang="de-DE" sz="2800" b="1" u="sng" dirty="0" smtClean="0"/>
              <a:t>Leinenführigkeit </a:t>
            </a:r>
            <a:endParaRPr lang="de-DE" sz="2800" b="1" u="sng" dirty="0"/>
          </a:p>
          <a:p>
            <a:pPr>
              <a:lnSpc>
                <a:spcPct val="110000"/>
              </a:lnSpc>
            </a:pPr>
            <a:r>
              <a:rPr lang="de-DE" sz="2800" dirty="0" smtClean="0"/>
              <a:t>- Ausführung </a:t>
            </a:r>
            <a:r>
              <a:rPr lang="de-DE" sz="2800" dirty="0"/>
              <a:t>entsprechend dem Laufschema</a:t>
            </a:r>
          </a:p>
          <a:p>
            <a:pPr>
              <a:lnSpc>
                <a:spcPct val="110000"/>
              </a:lnSpc>
            </a:pPr>
            <a:endParaRPr lang="de-DE" sz="2800" dirty="0"/>
          </a:p>
          <a:p>
            <a:pPr>
              <a:lnSpc>
                <a:spcPct val="110000"/>
              </a:lnSpc>
            </a:pPr>
            <a:r>
              <a:rPr lang="de-DE" sz="2800" b="1" u="sng" dirty="0"/>
              <a:t>Freifolge</a:t>
            </a:r>
          </a:p>
          <a:p>
            <a:pPr>
              <a:lnSpc>
                <a:spcPct val="110000"/>
              </a:lnSpc>
            </a:pPr>
            <a:r>
              <a:rPr lang="de-DE" sz="2800" dirty="0" smtClean="0"/>
              <a:t>- 50 </a:t>
            </a:r>
            <a:r>
              <a:rPr lang="de-DE" sz="2800" dirty="0"/>
              <a:t>Schritte geradeaus </a:t>
            </a:r>
          </a:p>
          <a:p>
            <a:pPr>
              <a:lnSpc>
                <a:spcPct val="110000"/>
              </a:lnSpc>
            </a:pPr>
            <a:r>
              <a:rPr lang="de-DE" sz="2800" dirty="0" smtClean="0"/>
              <a:t>- Kehrtwendung </a:t>
            </a:r>
            <a:endParaRPr lang="de-DE" sz="2800" dirty="0"/>
          </a:p>
          <a:p>
            <a:pPr>
              <a:lnSpc>
                <a:spcPct val="110000"/>
              </a:lnSpc>
            </a:pPr>
            <a:r>
              <a:rPr lang="de-DE" sz="2800" dirty="0" smtClean="0"/>
              <a:t>- nach </a:t>
            </a:r>
            <a:r>
              <a:rPr lang="de-DE" sz="2800" dirty="0"/>
              <a:t>10 bis 15 Schritten Laufschritt (10 </a:t>
            </a:r>
            <a:r>
              <a:rPr lang="mr-IN" sz="2800" dirty="0"/>
              <a:t>–</a:t>
            </a:r>
            <a:r>
              <a:rPr lang="de-DE" sz="2800" dirty="0"/>
              <a:t> 15 S) </a:t>
            </a:r>
          </a:p>
          <a:p>
            <a:pPr>
              <a:lnSpc>
                <a:spcPct val="110000"/>
              </a:lnSpc>
            </a:pPr>
            <a:r>
              <a:rPr lang="de-DE" sz="2800" dirty="0" smtClean="0"/>
              <a:t>- ohne </a:t>
            </a:r>
            <a:r>
              <a:rPr lang="de-DE" sz="2800" dirty="0"/>
              <a:t>Übergang langsamer Schritt (10-15 S)</a:t>
            </a:r>
          </a:p>
          <a:p>
            <a:pPr>
              <a:lnSpc>
                <a:spcPct val="110000"/>
              </a:lnSpc>
            </a:pPr>
            <a:r>
              <a:rPr lang="de-DE" sz="2800" dirty="0" smtClean="0"/>
              <a:t>- Normalschritt </a:t>
            </a:r>
            <a:r>
              <a:rPr lang="de-DE" sz="2800" dirty="0"/>
              <a:t>(10-15 S)</a:t>
            </a:r>
          </a:p>
          <a:p>
            <a:pPr>
              <a:lnSpc>
                <a:spcPct val="110000"/>
              </a:lnSpc>
            </a:pPr>
            <a:r>
              <a:rPr lang="de-DE" sz="2800" dirty="0" smtClean="0"/>
              <a:t>- Ende </a:t>
            </a:r>
            <a:r>
              <a:rPr lang="de-DE" sz="2800" dirty="0"/>
              <a:t>der Übung mit GS</a:t>
            </a:r>
          </a:p>
        </p:txBody>
      </p:sp>
    </p:spTree>
    <p:extLst>
      <p:ext uri="{BB962C8B-B14F-4D97-AF65-F5344CB8AC3E}">
        <p14:creationId xmlns:p14="http://schemas.microsoft.com/office/powerpoint/2010/main" val="2553086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nhaltsplatzhalter 3"/>
          <p:cNvSpPr>
            <a:spLocks noGrp="1"/>
          </p:cNvSpPr>
          <p:nvPr>
            <p:ph sz="half" idx="4294967295"/>
          </p:nvPr>
        </p:nvSpPr>
        <p:spPr>
          <a:xfrm>
            <a:off x="4032250" y="476250"/>
            <a:ext cx="5111750" cy="5853113"/>
          </a:xfrm>
        </p:spPr>
        <p:txBody>
          <a:bodyPr/>
          <a:lstStyle/>
          <a:p>
            <a:pPr>
              <a:lnSpc>
                <a:spcPts val="3060"/>
              </a:lnSpc>
            </a:pPr>
            <a:r>
              <a:rPr lang="de-DE" dirty="0"/>
              <a:t>Eine Vervielfältigung oder Verbreitung in den Medien ist nicht gestattet.</a:t>
            </a:r>
          </a:p>
          <a:p>
            <a:pPr>
              <a:lnSpc>
                <a:spcPts val="3060"/>
              </a:lnSpc>
            </a:pPr>
            <a:endParaRPr lang="de-DE" sz="900" dirty="0"/>
          </a:p>
          <a:p>
            <a:pPr>
              <a:lnSpc>
                <a:spcPts val="3060"/>
              </a:lnSpc>
            </a:pPr>
            <a:r>
              <a:rPr lang="de-DE" dirty="0"/>
              <a:t>Diese Präsentation dient der Information.</a:t>
            </a:r>
          </a:p>
          <a:p>
            <a:pPr>
              <a:lnSpc>
                <a:spcPts val="3060"/>
              </a:lnSpc>
            </a:pPr>
            <a:r>
              <a:rPr lang="de-DE" b="1" dirty="0"/>
              <a:t>Entscheidend ist die gültigen FCI-IGP 2019</a:t>
            </a:r>
          </a:p>
          <a:p>
            <a:pPr marL="0" indent="0">
              <a:lnSpc>
                <a:spcPts val="3060"/>
              </a:lnSpc>
              <a:buNone/>
            </a:pPr>
            <a:r>
              <a:rPr lang="de-DE" dirty="0"/>
              <a:t>    Ausnahme: </a:t>
            </a:r>
          </a:p>
          <a:p>
            <a:pPr lvl="1">
              <a:lnSpc>
                <a:spcPts val="3060"/>
              </a:lnSpc>
            </a:pPr>
            <a:r>
              <a:rPr lang="de-DE" dirty="0"/>
              <a:t>Beschlüsse des VDH</a:t>
            </a:r>
          </a:p>
          <a:p>
            <a:pPr lvl="1">
              <a:lnSpc>
                <a:spcPts val="3060"/>
              </a:lnSpc>
            </a:pPr>
            <a:r>
              <a:rPr lang="de-DE" dirty="0"/>
              <a:t>Beschlüsse des </a:t>
            </a:r>
            <a:r>
              <a:rPr lang="de-DE" dirty="0" err="1" smtClean="0"/>
              <a:t>KfT</a:t>
            </a:r>
            <a:r>
              <a:rPr lang="de-DE" dirty="0" smtClean="0"/>
              <a:t> </a:t>
            </a:r>
          </a:p>
          <a:p>
            <a:pPr lvl="1">
              <a:lnSpc>
                <a:spcPts val="3060"/>
              </a:lnSpc>
            </a:pPr>
            <a:r>
              <a:rPr lang="de-DE" sz="2000" dirty="0" smtClean="0"/>
              <a:t>(</a:t>
            </a:r>
            <a:r>
              <a:rPr lang="de-DE" sz="2000" dirty="0"/>
              <a:t>nur gültig im Bereich des </a:t>
            </a:r>
            <a:r>
              <a:rPr lang="de-DE" sz="2000" dirty="0" err="1" smtClean="0"/>
              <a:t>KfT</a:t>
            </a:r>
            <a:r>
              <a:rPr lang="de-DE" sz="2000" dirty="0" smtClean="0"/>
              <a:t>)</a:t>
            </a:r>
            <a:endParaRPr lang="de-DE" sz="2000" dirty="0"/>
          </a:p>
        </p:txBody>
      </p:sp>
      <p:pic>
        <p:nvPicPr>
          <p:cNvPr id="5" name="Grafik 4">
            <a:extLst>
              <a:ext uri="{FF2B5EF4-FFF2-40B4-BE49-F238E27FC236}">
                <a16:creationId xmlns:a16="http://schemas.microsoft.com/office/drawing/2014/main" xmlns="" id="{DF4DAD81-8E59-5A49-B3C4-2366233D8EE0}"/>
              </a:ext>
            </a:extLst>
          </p:cNvPr>
          <p:cNvPicPr>
            <a:picLocks noChangeAspect="1"/>
          </p:cNvPicPr>
          <p:nvPr/>
        </p:nvPicPr>
        <p:blipFill rotWithShape="1">
          <a:blip r:embed="rId2"/>
          <a:srcRect r="9551"/>
          <a:stretch/>
        </p:blipFill>
        <p:spPr>
          <a:xfrm>
            <a:off x="364478" y="1452900"/>
            <a:ext cx="3055394" cy="4640396"/>
          </a:xfrm>
          <a:prstGeom prst="rect">
            <a:avLst/>
          </a:prstGeom>
        </p:spPr>
      </p:pic>
    </p:spTree>
    <p:extLst>
      <p:ext uri="{BB962C8B-B14F-4D97-AF65-F5344CB8AC3E}">
        <p14:creationId xmlns:p14="http://schemas.microsoft.com/office/powerpoint/2010/main" val="12886098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2800" dirty="0">
                <a:solidFill>
                  <a:schemeClr val="tx1"/>
                </a:solidFill>
              </a:rPr>
              <a:t>Sonderbestimmung BH-VT</a:t>
            </a:r>
          </a:p>
        </p:txBody>
      </p:sp>
      <p:sp>
        <p:nvSpPr>
          <p:cNvPr id="3" name="Rechteck 2"/>
          <p:cNvSpPr/>
          <p:nvPr/>
        </p:nvSpPr>
        <p:spPr>
          <a:xfrm>
            <a:off x="395536" y="911388"/>
            <a:ext cx="7992888" cy="4544321"/>
          </a:xfrm>
          <a:prstGeom prst="rect">
            <a:avLst/>
          </a:prstGeom>
        </p:spPr>
        <p:txBody>
          <a:bodyPr wrap="square">
            <a:spAutoFit/>
          </a:bodyPr>
          <a:lstStyle/>
          <a:p>
            <a:pPr>
              <a:lnSpc>
                <a:spcPct val="110000"/>
              </a:lnSpc>
            </a:pPr>
            <a:endParaRPr lang="de-DE" sz="3200" b="1" u="sng" dirty="0" smtClean="0"/>
          </a:p>
          <a:p>
            <a:pPr>
              <a:lnSpc>
                <a:spcPct val="110000"/>
              </a:lnSpc>
            </a:pPr>
            <a:endParaRPr lang="de-DE" sz="3200" b="1" u="sng" dirty="0"/>
          </a:p>
          <a:p>
            <a:pPr>
              <a:lnSpc>
                <a:spcPct val="110000"/>
              </a:lnSpc>
            </a:pPr>
            <a:r>
              <a:rPr lang="de-DE" sz="2800" b="1" u="sng" dirty="0" smtClean="0"/>
              <a:t>Ablegen</a:t>
            </a:r>
            <a:r>
              <a:rPr lang="de-DE" sz="2800" b="1" u="sng" dirty="0"/>
              <a:t>, Absitzen</a:t>
            </a:r>
          </a:p>
          <a:p>
            <a:pPr>
              <a:lnSpc>
                <a:spcPct val="110000"/>
              </a:lnSpc>
            </a:pPr>
            <a:endParaRPr lang="de-DE" sz="2800" b="1" dirty="0"/>
          </a:p>
          <a:p>
            <a:pPr>
              <a:lnSpc>
                <a:spcPct val="110000"/>
              </a:lnSpc>
            </a:pPr>
            <a:r>
              <a:rPr lang="de-DE" sz="2800" dirty="0" smtClean="0"/>
              <a:t>-    GS</a:t>
            </a:r>
            <a:endParaRPr lang="de-DE" sz="2800" dirty="0"/>
          </a:p>
          <a:p>
            <a:pPr>
              <a:lnSpc>
                <a:spcPct val="110000"/>
              </a:lnSpc>
            </a:pPr>
            <a:r>
              <a:rPr lang="de-DE" sz="2800" dirty="0" smtClean="0"/>
              <a:t>-    10-15 </a:t>
            </a:r>
            <a:r>
              <a:rPr lang="de-DE" sz="2800" dirty="0"/>
              <a:t>Schritt Entwicklung</a:t>
            </a:r>
          </a:p>
          <a:p>
            <a:pPr marL="457200" indent="-457200">
              <a:lnSpc>
                <a:spcPct val="110000"/>
              </a:lnSpc>
              <a:buFontTx/>
              <a:buChar char="-"/>
            </a:pPr>
            <a:r>
              <a:rPr lang="de-DE" sz="2800" dirty="0" smtClean="0"/>
              <a:t>HF </a:t>
            </a:r>
            <a:r>
              <a:rPr lang="de-DE" sz="2800" b="1" dirty="0">
                <a:ln>
                  <a:solidFill>
                    <a:srgbClr val="FF0000"/>
                  </a:solidFill>
                </a:ln>
                <a:solidFill>
                  <a:srgbClr val="FF0000"/>
                </a:solidFill>
              </a:rPr>
              <a:t>darf</a:t>
            </a:r>
            <a:r>
              <a:rPr lang="de-DE" sz="2800" dirty="0"/>
              <a:t> anhalten  </a:t>
            </a:r>
            <a:endParaRPr lang="de-DE" sz="2800" dirty="0" smtClean="0"/>
          </a:p>
          <a:p>
            <a:pPr marL="457200" indent="-457200">
              <a:lnSpc>
                <a:spcPct val="110000"/>
              </a:lnSpc>
              <a:buFontTx/>
              <a:buChar char="-"/>
            </a:pPr>
            <a:r>
              <a:rPr lang="de-DE" sz="2800" dirty="0" smtClean="0"/>
              <a:t>Zeittakt </a:t>
            </a:r>
            <a:r>
              <a:rPr lang="de-DE" sz="2800" dirty="0"/>
              <a:t>3 </a:t>
            </a:r>
            <a:r>
              <a:rPr lang="de-DE" sz="2800" dirty="0" err="1"/>
              <a:t>sek</a:t>
            </a:r>
            <a:r>
              <a:rPr lang="de-DE" sz="2800" dirty="0"/>
              <a:t> vor HZ „sitz“ bzw. „platz“</a:t>
            </a:r>
          </a:p>
          <a:p>
            <a:pPr>
              <a:lnSpc>
                <a:spcPct val="110000"/>
              </a:lnSpc>
            </a:pPr>
            <a:r>
              <a:rPr lang="de-DE" sz="2800" dirty="0" smtClean="0"/>
              <a:t>-    Weiterer </a:t>
            </a:r>
            <a:r>
              <a:rPr lang="de-DE" sz="2800" dirty="0"/>
              <a:t>Verlauf analog IGP</a:t>
            </a:r>
          </a:p>
        </p:txBody>
      </p:sp>
    </p:spTree>
    <p:extLst>
      <p:ext uri="{BB962C8B-B14F-4D97-AF65-F5344CB8AC3E}">
        <p14:creationId xmlns:p14="http://schemas.microsoft.com/office/powerpoint/2010/main" val="19874696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3200" dirty="0">
                <a:solidFill>
                  <a:schemeClr val="tx1"/>
                </a:solidFill>
              </a:rPr>
              <a:t>Schuss, zweimal, Kaliber 6 mm</a:t>
            </a:r>
          </a:p>
        </p:txBody>
      </p:sp>
      <p:sp>
        <p:nvSpPr>
          <p:cNvPr id="3" name="Rechteck 2"/>
          <p:cNvSpPr/>
          <p:nvPr/>
        </p:nvSpPr>
        <p:spPr>
          <a:xfrm>
            <a:off x="1043608" y="243513"/>
            <a:ext cx="7776864" cy="5262979"/>
          </a:xfrm>
          <a:prstGeom prst="rect">
            <a:avLst/>
          </a:prstGeom>
        </p:spPr>
        <p:txBody>
          <a:bodyPr wrap="square">
            <a:spAutoFit/>
          </a:bodyPr>
          <a:lstStyle/>
          <a:p>
            <a:endParaRPr lang="de-DE" sz="2400" b="1" dirty="0" smtClean="0"/>
          </a:p>
          <a:p>
            <a:endParaRPr lang="de-DE" sz="2400" b="1" dirty="0"/>
          </a:p>
          <a:p>
            <a:endParaRPr lang="de-DE" sz="2400" b="1" dirty="0" smtClean="0"/>
          </a:p>
          <a:p>
            <a:endParaRPr lang="de-DE" sz="2400" b="1" dirty="0"/>
          </a:p>
          <a:p>
            <a:endParaRPr lang="de-DE" sz="2400" b="1" dirty="0" smtClean="0"/>
          </a:p>
          <a:p>
            <a:endParaRPr lang="de-DE" sz="2400" b="1" dirty="0"/>
          </a:p>
          <a:p>
            <a:r>
              <a:rPr lang="de-DE" sz="2400" b="1" dirty="0" smtClean="0"/>
              <a:t>Kein </a:t>
            </a:r>
            <a:r>
              <a:rPr lang="de-DE" sz="2400" b="1" dirty="0"/>
              <a:t>Schuss bei der BH/VT und BGH 1-3</a:t>
            </a:r>
          </a:p>
          <a:p>
            <a:endParaRPr lang="de-DE" sz="2400" dirty="0"/>
          </a:p>
          <a:p>
            <a:r>
              <a:rPr lang="de-DE" sz="2400" dirty="0" smtClean="0"/>
              <a:t>- 1</a:t>
            </a:r>
            <a:r>
              <a:rPr lang="de-DE" sz="2400" dirty="0"/>
              <a:t>. Schuss nach mindestens 15 </a:t>
            </a:r>
            <a:r>
              <a:rPr lang="de-DE" sz="2400" dirty="0" smtClean="0"/>
              <a:t> Schritten                                                                         - 2</a:t>
            </a:r>
            <a:r>
              <a:rPr lang="de-DE" sz="2400" dirty="0"/>
              <a:t>. Schuss folgt nach 5 </a:t>
            </a:r>
            <a:r>
              <a:rPr lang="de-DE" sz="2400" dirty="0" smtClean="0"/>
              <a:t>Sek</a:t>
            </a:r>
            <a:r>
              <a:rPr lang="de-DE" sz="2400" dirty="0" smtClean="0"/>
              <a:t>.</a:t>
            </a:r>
            <a:endParaRPr lang="de-DE" sz="2400" dirty="0"/>
          </a:p>
          <a:p>
            <a:endParaRPr lang="de-DE" sz="2400" dirty="0"/>
          </a:p>
          <a:p>
            <a:r>
              <a:rPr lang="de-DE" sz="2400" dirty="0" smtClean="0"/>
              <a:t>-  Schussgleichgültig</a:t>
            </a:r>
            <a:r>
              <a:rPr lang="de-DE" sz="2400" dirty="0"/>
              <a:t>!!!</a:t>
            </a:r>
          </a:p>
          <a:p>
            <a:r>
              <a:rPr lang="de-DE" sz="2400" dirty="0" smtClean="0"/>
              <a:t>-  Schussscheu </a:t>
            </a:r>
            <a:r>
              <a:rPr lang="de-DE" sz="2400" dirty="0">
                <a:ea typeface="Wingdings"/>
                <a:sym typeface="Wingdings"/>
              </a:rPr>
              <a:t> Disqualifikation</a:t>
            </a:r>
          </a:p>
          <a:p>
            <a:pPr lvl="1"/>
            <a:r>
              <a:rPr lang="de-DE" sz="2400" dirty="0" smtClean="0">
                <a:ea typeface="Wingdings"/>
                <a:sym typeface="Wingdings"/>
              </a:rPr>
              <a:t>- ggf. </a:t>
            </a:r>
            <a:r>
              <a:rPr lang="de-DE" sz="2400" dirty="0">
                <a:ea typeface="Wingdings"/>
                <a:sym typeface="Wingdings"/>
              </a:rPr>
              <a:t>erneute Überprüfung möglich</a:t>
            </a:r>
            <a:r>
              <a:rPr lang="de-DE" sz="2400" dirty="0">
                <a:latin typeface="Wingdings"/>
                <a:ea typeface="Wingdings"/>
                <a:cs typeface="Wingdings"/>
                <a:sym typeface="Wingdings"/>
              </a:rPr>
              <a:t> </a:t>
            </a:r>
            <a:endParaRPr lang="de-DE" sz="2400" dirty="0"/>
          </a:p>
        </p:txBody>
      </p:sp>
    </p:spTree>
    <p:extLst>
      <p:ext uri="{BB962C8B-B14F-4D97-AF65-F5344CB8AC3E}">
        <p14:creationId xmlns:p14="http://schemas.microsoft.com/office/powerpoint/2010/main" val="22285575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3200" dirty="0">
                <a:solidFill>
                  <a:schemeClr val="tx1"/>
                </a:solidFill>
              </a:rPr>
              <a:t>Leinenführigkeit + Freifolge</a:t>
            </a:r>
          </a:p>
        </p:txBody>
      </p:sp>
      <p:sp>
        <p:nvSpPr>
          <p:cNvPr id="3" name="Rechteck 2"/>
          <p:cNvSpPr/>
          <p:nvPr/>
        </p:nvSpPr>
        <p:spPr>
          <a:xfrm>
            <a:off x="251520" y="655164"/>
            <a:ext cx="8424936" cy="4893647"/>
          </a:xfrm>
          <a:prstGeom prst="rect">
            <a:avLst/>
          </a:prstGeom>
        </p:spPr>
        <p:txBody>
          <a:bodyPr wrap="square">
            <a:spAutoFit/>
          </a:bodyPr>
          <a:lstStyle/>
          <a:p>
            <a:pPr>
              <a:lnSpc>
                <a:spcPct val="110000"/>
              </a:lnSpc>
            </a:pPr>
            <a:endParaRPr lang="de-DE" sz="3200" b="1" dirty="0" smtClean="0"/>
          </a:p>
          <a:p>
            <a:pPr>
              <a:lnSpc>
                <a:spcPct val="110000"/>
              </a:lnSpc>
            </a:pPr>
            <a:endParaRPr lang="de-DE" sz="3200" b="1" dirty="0"/>
          </a:p>
          <a:p>
            <a:pPr>
              <a:lnSpc>
                <a:spcPct val="110000"/>
              </a:lnSpc>
            </a:pPr>
            <a:endParaRPr lang="de-DE" sz="3200" b="1" dirty="0" smtClean="0"/>
          </a:p>
          <a:p>
            <a:pPr>
              <a:lnSpc>
                <a:spcPct val="110000"/>
              </a:lnSpc>
            </a:pPr>
            <a:r>
              <a:rPr lang="de-DE" sz="2400" b="1" dirty="0" smtClean="0"/>
              <a:t>Gruppe</a:t>
            </a:r>
            <a:r>
              <a:rPr lang="de-DE" sz="2400" b="1" dirty="0"/>
              <a:t>, </a:t>
            </a:r>
            <a:r>
              <a:rPr lang="de-DE" sz="2400" b="1" dirty="0">
                <a:ln>
                  <a:solidFill>
                    <a:srgbClr val="FF0000"/>
                  </a:solidFill>
                </a:ln>
                <a:solidFill>
                  <a:srgbClr val="FF0000"/>
                </a:solidFill>
              </a:rPr>
              <a:t>bewegt sich</a:t>
            </a:r>
            <a:r>
              <a:rPr lang="de-DE" sz="2400" b="1" dirty="0" smtClean="0">
                <a:ln>
                  <a:solidFill>
                    <a:srgbClr val="FF0000"/>
                  </a:solidFill>
                </a:ln>
                <a:solidFill>
                  <a:srgbClr val="FF0000"/>
                </a:solidFill>
              </a:rPr>
              <a:t>!</a:t>
            </a:r>
          </a:p>
          <a:p>
            <a:pPr>
              <a:lnSpc>
                <a:spcPct val="110000"/>
              </a:lnSpc>
            </a:pPr>
            <a:endParaRPr lang="de-DE" sz="2400" b="1" dirty="0"/>
          </a:p>
          <a:p>
            <a:pPr lvl="1">
              <a:lnSpc>
                <a:spcPct val="110000"/>
              </a:lnSpc>
            </a:pPr>
            <a:r>
              <a:rPr lang="de-DE" sz="2400" dirty="0" smtClean="0"/>
              <a:t>- 2 </a:t>
            </a:r>
            <a:r>
              <a:rPr lang="de-DE" sz="2400" dirty="0"/>
              <a:t>x um eine Person herum (in Form einer 8)</a:t>
            </a:r>
          </a:p>
          <a:p>
            <a:pPr lvl="1">
              <a:lnSpc>
                <a:spcPct val="110000"/>
              </a:lnSpc>
            </a:pPr>
            <a:r>
              <a:rPr lang="de-DE" sz="2400" dirty="0" smtClean="0"/>
              <a:t>- 1 </a:t>
            </a:r>
            <a:r>
              <a:rPr lang="de-DE" sz="2400" dirty="0"/>
              <a:t>x Anhalten in Nähe einer Person</a:t>
            </a:r>
          </a:p>
          <a:p>
            <a:pPr lvl="1">
              <a:lnSpc>
                <a:spcPct val="110000"/>
              </a:lnSpc>
            </a:pPr>
            <a:r>
              <a:rPr lang="de-DE" sz="2400" b="1" dirty="0" smtClean="0"/>
              <a:t>- Auf </a:t>
            </a:r>
            <a:r>
              <a:rPr lang="de-DE" sz="2400" b="1" dirty="0"/>
              <a:t>LR Anweisung </a:t>
            </a:r>
            <a:r>
              <a:rPr lang="de-DE" sz="2400" dirty="0" smtClean="0"/>
              <a:t>Verlassen </a:t>
            </a:r>
            <a:r>
              <a:rPr lang="de-DE" sz="2400" dirty="0"/>
              <a:t>der Gruppe</a:t>
            </a:r>
          </a:p>
          <a:p>
            <a:pPr lvl="1">
              <a:lnSpc>
                <a:spcPct val="110000"/>
              </a:lnSpc>
            </a:pPr>
            <a:r>
              <a:rPr lang="de-DE" sz="2400" dirty="0" smtClean="0"/>
              <a:t>- Loben </a:t>
            </a:r>
            <a:r>
              <a:rPr lang="de-DE" sz="2400" dirty="0"/>
              <a:t>nur in EndGS</a:t>
            </a:r>
          </a:p>
          <a:p>
            <a:endParaRPr lang="de-DE" sz="2400" dirty="0"/>
          </a:p>
          <a:p>
            <a:r>
              <a:rPr lang="de-DE" sz="2400" b="1" dirty="0"/>
              <a:t>Freifolge ist auf allen erforderlichen Wegen zu zeigen.</a:t>
            </a:r>
          </a:p>
        </p:txBody>
      </p:sp>
    </p:spTree>
    <p:extLst>
      <p:ext uri="{BB962C8B-B14F-4D97-AF65-F5344CB8AC3E}">
        <p14:creationId xmlns:p14="http://schemas.microsoft.com/office/powerpoint/2010/main" val="22508752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3200" dirty="0" smtClean="0">
                <a:solidFill>
                  <a:schemeClr val="tx1"/>
                </a:solidFill>
              </a:rPr>
              <a:t>Bewertung </a:t>
            </a:r>
            <a:br>
              <a:rPr lang="de-DE" sz="3200" dirty="0" smtClean="0">
                <a:solidFill>
                  <a:schemeClr val="tx1"/>
                </a:solidFill>
              </a:rPr>
            </a:br>
            <a:r>
              <a:rPr lang="de-DE" sz="3200" dirty="0" smtClean="0">
                <a:solidFill>
                  <a:schemeClr val="tx1"/>
                </a:solidFill>
              </a:rPr>
              <a:t>Leinenführigkeit </a:t>
            </a:r>
            <a:r>
              <a:rPr lang="de-DE" sz="3200" dirty="0">
                <a:solidFill>
                  <a:schemeClr val="tx1"/>
                </a:solidFill>
              </a:rPr>
              <a:t>+ Freifolge</a:t>
            </a:r>
          </a:p>
        </p:txBody>
      </p:sp>
      <p:sp>
        <p:nvSpPr>
          <p:cNvPr id="3" name="Rechteck 2"/>
          <p:cNvSpPr/>
          <p:nvPr/>
        </p:nvSpPr>
        <p:spPr>
          <a:xfrm>
            <a:off x="323528" y="1451536"/>
            <a:ext cx="8136904" cy="3785652"/>
          </a:xfrm>
          <a:prstGeom prst="rect">
            <a:avLst/>
          </a:prstGeom>
        </p:spPr>
        <p:txBody>
          <a:bodyPr wrap="square">
            <a:spAutoFit/>
          </a:bodyPr>
          <a:lstStyle/>
          <a:p>
            <a:pPr lvl="0"/>
            <a:endParaRPr lang="de-DE" sz="2400" b="1" dirty="0" smtClean="0"/>
          </a:p>
          <a:p>
            <a:pPr lvl="0"/>
            <a:endParaRPr lang="de-DE" sz="2400" b="1" dirty="0"/>
          </a:p>
          <a:p>
            <a:pPr lvl="0" algn="ctr"/>
            <a:r>
              <a:rPr lang="de-DE" sz="2400" b="1" dirty="0" smtClean="0"/>
              <a:t>Ausdruck</a:t>
            </a:r>
            <a:endParaRPr lang="de-DE" sz="2400" b="1" dirty="0"/>
          </a:p>
          <a:p>
            <a:pPr lvl="1" algn="ctr"/>
            <a:r>
              <a:rPr lang="de-DE" sz="2400" dirty="0"/>
              <a:t>30% Übungswert</a:t>
            </a:r>
          </a:p>
          <a:p>
            <a:pPr lvl="0" algn="ctr"/>
            <a:endParaRPr lang="de-DE" sz="2400" dirty="0"/>
          </a:p>
          <a:p>
            <a:pPr lvl="0" algn="ctr"/>
            <a:r>
              <a:rPr lang="de-DE" sz="2400" b="1" dirty="0"/>
              <a:t>Konzentration / </a:t>
            </a:r>
            <a:r>
              <a:rPr lang="de-DE" sz="2400" b="1" dirty="0" smtClean="0"/>
              <a:t>Aufmerksamkeit</a:t>
            </a:r>
            <a:endParaRPr lang="de-DE" sz="2400" b="1" dirty="0"/>
          </a:p>
          <a:p>
            <a:pPr lvl="1" algn="ctr"/>
            <a:r>
              <a:rPr lang="de-DE" sz="2400" dirty="0"/>
              <a:t>30% Übungswert</a:t>
            </a:r>
          </a:p>
          <a:p>
            <a:pPr lvl="0" algn="ctr"/>
            <a:endParaRPr lang="de-DE" sz="2400" dirty="0"/>
          </a:p>
          <a:p>
            <a:pPr lvl="0" algn="ctr"/>
            <a:r>
              <a:rPr lang="de-DE" sz="2400" b="1" dirty="0"/>
              <a:t>Technik</a:t>
            </a:r>
          </a:p>
          <a:p>
            <a:pPr lvl="1" algn="ctr"/>
            <a:r>
              <a:rPr lang="de-DE" sz="2400" dirty="0"/>
              <a:t>30% Übungswert</a:t>
            </a:r>
          </a:p>
        </p:txBody>
      </p:sp>
    </p:spTree>
    <p:extLst>
      <p:ext uri="{BB962C8B-B14F-4D97-AF65-F5344CB8AC3E}">
        <p14:creationId xmlns:p14="http://schemas.microsoft.com/office/powerpoint/2010/main" val="37781253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sz="3200" dirty="0" smtClean="0">
                <a:solidFill>
                  <a:schemeClr val="tx1"/>
                </a:solidFill>
              </a:rPr>
              <a:t/>
            </a:r>
            <a:br>
              <a:rPr lang="de-DE" sz="3200" dirty="0" smtClean="0">
                <a:solidFill>
                  <a:schemeClr val="tx1"/>
                </a:solidFill>
              </a:rPr>
            </a:br>
            <a:r>
              <a:rPr lang="de-DE" sz="3200" dirty="0">
                <a:solidFill>
                  <a:schemeClr val="tx1"/>
                </a:solidFill>
              </a:rPr>
              <a:t/>
            </a:r>
            <a:br>
              <a:rPr lang="de-DE" sz="3200" dirty="0">
                <a:solidFill>
                  <a:schemeClr val="tx1"/>
                </a:solidFill>
              </a:rPr>
            </a:br>
            <a:r>
              <a:rPr lang="de-DE" sz="3600" dirty="0" smtClean="0">
                <a:solidFill>
                  <a:schemeClr val="tx1"/>
                </a:solidFill>
              </a:rPr>
              <a:t>Bewertung</a:t>
            </a:r>
            <a:br>
              <a:rPr lang="de-DE" sz="3600" dirty="0" smtClean="0">
                <a:solidFill>
                  <a:schemeClr val="tx1"/>
                </a:solidFill>
              </a:rPr>
            </a:br>
            <a:r>
              <a:rPr lang="de-DE" sz="3600" dirty="0" smtClean="0">
                <a:solidFill>
                  <a:schemeClr val="tx1"/>
                </a:solidFill>
              </a:rPr>
              <a:t> </a:t>
            </a:r>
            <a:r>
              <a:rPr lang="de-DE" sz="3600" dirty="0">
                <a:solidFill>
                  <a:schemeClr val="tx1"/>
                </a:solidFill>
              </a:rPr>
              <a:t>Leinenführigkeit + </a:t>
            </a:r>
            <a:r>
              <a:rPr lang="de-DE" sz="3600" dirty="0" smtClean="0">
                <a:solidFill>
                  <a:schemeClr val="tx1"/>
                </a:solidFill>
              </a:rPr>
              <a:t>Freifolge</a:t>
            </a:r>
            <a:r>
              <a:rPr lang="de-DE" sz="3200" dirty="0" smtClean="0">
                <a:solidFill>
                  <a:schemeClr val="tx1"/>
                </a:solidFill>
              </a:rPr>
              <a:t/>
            </a:r>
            <a:br>
              <a:rPr lang="de-DE" sz="3200" dirty="0" smtClean="0">
                <a:solidFill>
                  <a:schemeClr val="tx1"/>
                </a:solidFill>
              </a:rPr>
            </a:br>
            <a:r>
              <a:rPr lang="de-DE" sz="3200" dirty="0" smtClean="0">
                <a:solidFill>
                  <a:schemeClr val="tx1"/>
                </a:solidFill>
              </a:rPr>
              <a:t/>
            </a:r>
            <a:br>
              <a:rPr lang="de-DE" sz="3200" dirty="0" smtClean="0">
                <a:solidFill>
                  <a:schemeClr val="tx1"/>
                </a:solidFill>
              </a:rPr>
            </a:br>
            <a:endParaRPr lang="de-DE" sz="3200" dirty="0">
              <a:solidFill>
                <a:schemeClr val="tx1"/>
              </a:solidFill>
            </a:endParaRPr>
          </a:p>
        </p:txBody>
      </p:sp>
      <p:graphicFrame>
        <p:nvGraphicFramePr>
          <p:cNvPr id="3" name="Tabelle 2"/>
          <p:cNvGraphicFramePr>
            <a:graphicFrameLocks noGrp="1"/>
          </p:cNvGraphicFramePr>
          <p:nvPr>
            <p:extLst>
              <p:ext uri="{D42A27DB-BD31-4B8C-83A1-F6EECF244321}">
                <p14:modId xmlns:p14="http://schemas.microsoft.com/office/powerpoint/2010/main" val="1539042747"/>
              </p:ext>
            </p:extLst>
          </p:nvPr>
        </p:nvGraphicFramePr>
        <p:xfrm>
          <a:off x="1468585" y="2060848"/>
          <a:ext cx="6096000" cy="2123440"/>
        </p:xfrm>
        <a:graphic>
          <a:graphicData uri="http://schemas.openxmlformats.org/drawingml/2006/table">
            <a:tbl>
              <a:tblPr firstRow="1" bandRow="1">
                <a:tableStyleId>{073A0DAA-6AF3-43AB-8588-CEC1D06C72B9}</a:tableStyleId>
              </a:tblPr>
              <a:tblGrid>
                <a:gridCol w="1524000"/>
                <a:gridCol w="1524000"/>
                <a:gridCol w="1524000"/>
                <a:gridCol w="1524000"/>
              </a:tblGrid>
              <a:tr h="370840">
                <a:tc>
                  <a:txBody>
                    <a:bodyPr/>
                    <a:lstStyle/>
                    <a:p>
                      <a:endParaRPr lang="de-DE" dirty="0"/>
                    </a:p>
                  </a:txBody>
                  <a:tcPr/>
                </a:tc>
                <a:tc>
                  <a:txBody>
                    <a:bodyPr/>
                    <a:lstStyle/>
                    <a:p>
                      <a:pPr algn="ctr"/>
                      <a:r>
                        <a:rPr lang="de-DE" dirty="0" smtClean="0"/>
                        <a:t>Ausdruck</a:t>
                      </a:r>
                      <a:endParaRPr lang="de-DE" dirty="0"/>
                    </a:p>
                  </a:txBody>
                  <a:tcPr/>
                </a:tc>
                <a:tc>
                  <a:txBody>
                    <a:bodyPr/>
                    <a:lstStyle/>
                    <a:p>
                      <a:pPr algn="ctr"/>
                      <a:r>
                        <a:rPr lang="de-DE" sz="1200" dirty="0" smtClean="0"/>
                        <a:t>Konzentration/</a:t>
                      </a:r>
                    </a:p>
                    <a:p>
                      <a:pPr algn="ctr"/>
                      <a:r>
                        <a:rPr lang="de-DE" sz="1200" dirty="0" smtClean="0"/>
                        <a:t>Aufmerksamkeit</a:t>
                      </a:r>
                      <a:endParaRPr lang="de-DE" sz="1200" dirty="0"/>
                    </a:p>
                  </a:txBody>
                  <a:tcPr/>
                </a:tc>
                <a:tc>
                  <a:txBody>
                    <a:bodyPr/>
                    <a:lstStyle/>
                    <a:p>
                      <a:pPr algn="ctr"/>
                      <a:r>
                        <a:rPr lang="de-DE" dirty="0" smtClean="0"/>
                        <a:t>Technik/</a:t>
                      </a:r>
                    </a:p>
                    <a:p>
                      <a:pPr algn="ctr"/>
                      <a:r>
                        <a:rPr lang="de-DE" dirty="0" smtClean="0"/>
                        <a:t>Position</a:t>
                      </a:r>
                      <a:endParaRPr lang="de-DE" dirty="0"/>
                    </a:p>
                  </a:txBody>
                  <a:tcPr/>
                </a:tc>
              </a:tr>
              <a:tr h="370840">
                <a:tc>
                  <a:txBody>
                    <a:bodyPr/>
                    <a:lstStyle/>
                    <a:p>
                      <a:pPr algn="ctr"/>
                      <a:r>
                        <a:rPr lang="de-DE" dirty="0" smtClean="0"/>
                        <a:t>Wert je 30 %</a:t>
                      </a:r>
                      <a:endParaRPr lang="de-DE" dirty="0"/>
                    </a:p>
                  </a:txBody>
                  <a:tcPr/>
                </a:tc>
                <a:tc>
                  <a:txBody>
                    <a:bodyPr/>
                    <a:lstStyle/>
                    <a:p>
                      <a:pPr algn="ctr"/>
                      <a:r>
                        <a:rPr lang="de-DE" dirty="0" smtClean="0"/>
                        <a:t>5 Punkte</a:t>
                      </a:r>
                      <a:endParaRPr lang="de-DE" dirty="0"/>
                    </a:p>
                  </a:txBody>
                  <a:tcPr/>
                </a:tc>
                <a:tc>
                  <a:txBody>
                    <a:bodyPr/>
                    <a:lstStyle/>
                    <a:p>
                      <a:pPr algn="ctr"/>
                      <a:r>
                        <a:rPr lang="de-DE" dirty="0" smtClean="0"/>
                        <a:t>5 Punkte</a:t>
                      </a:r>
                      <a:endParaRPr lang="de-DE" dirty="0"/>
                    </a:p>
                  </a:txBody>
                  <a:tcPr/>
                </a:tc>
                <a:tc>
                  <a:txBody>
                    <a:bodyPr/>
                    <a:lstStyle/>
                    <a:p>
                      <a:pPr algn="ctr"/>
                      <a:r>
                        <a:rPr lang="de-DE" dirty="0" smtClean="0"/>
                        <a:t>5 Punkte</a:t>
                      </a:r>
                      <a:endParaRPr lang="de-DE" dirty="0"/>
                    </a:p>
                  </a:txBody>
                  <a:tcPr/>
                </a:tc>
              </a:tr>
              <a:tr h="370840">
                <a:tc>
                  <a:txBody>
                    <a:bodyPr/>
                    <a:lstStyle/>
                    <a:p>
                      <a:pPr algn="ctr"/>
                      <a:r>
                        <a:rPr lang="de-DE" dirty="0" smtClean="0"/>
                        <a:t>Bewertung</a:t>
                      </a:r>
                      <a:endParaRPr lang="de-DE" dirty="0"/>
                    </a:p>
                  </a:txBody>
                  <a:tcPr/>
                </a:tc>
                <a:tc>
                  <a:txBody>
                    <a:bodyPr/>
                    <a:lstStyle/>
                    <a:p>
                      <a:pPr algn="ctr"/>
                      <a:r>
                        <a:rPr lang="de-DE" dirty="0" smtClean="0"/>
                        <a:t>gut</a:t>
                      </a:r>
                      <a:endParaRPr lang="de-DE" dirty="0"/>
                    </a:p>
                  </a:txBody>
                  <a:tcPr/>
                </a:tc>
                <a:tc>
                  <a:txBody>
                    <a:bodyPr/>
                    <a:lstStyle/>
                    <a:p>
                      <a:pPr algn="ctr"/>
                      <a:r>
                        <a:rPr lang="de-DE" dirty="0" smtClean="0"/>
                        <a:t>sehr</a:t>
                      </a:r>
                      <a:r>
                        <a:rPr lang="de-DE" baseline="0" dirty="0" smtClean="0"/>
                        <a:t> gut</a:t>
                      </a:r>
                      <a:endParaRPr lang="de-DE" dirty="0"/>
                    </a:p>
                  </a:txBody>
                  <a:tcPr/>
                </a:tc>
                <a:tc>
                  <a:txBody>
                    <a:bodyPr/>
                    <a:lstStyle/>
                    <a:p>
                      <a:pPr algn="ctr"/>
                      <a:r>
                        <a:rPr lang="de-DE" dirty="0" smtClean="0"/>
                        <a:t>vorzüglich</a:t>
                      </a:r>
                      <a:endParaRPr lang="de-DE" dirty="0"/>
                    </a:p>
                  </a:txBody>
                  <a:tcPr/>
                </a:tc>
              </a:tr>
              <a:tr h="370840">
                <a:tc>
                  <a:txBody>
                    <a:bodyPr/>
                    <a:lstStyle/>
                    <a:p>
                      <a:endParaRPr lang="de-DE"/>
                    </a:p>
                  </a:txBody>
                  <a:tcPr/>
                </a:tc>
                <a:tc>
                  <a:txBody>
                    <a:bodyPr/>
                    <a:lstStyle/>
                    <a:p>
                      <a:pPr algn="ctr"/>
                      <a:r>
                        <a:rPr lang="de-DE" dirty="0" smtClean="0"/>
                        <a:t>- 20 %</a:t>
                      </a:r>
                      <a:endParaRPr lang="de-DE" dirty="0"/>
                    </a:p>
                  </a:txBody>
                  <a:tcPr/>
                </a:tc>
                <a:tc>
                  <a:txBody>
                    <a:bodyPr/>
                    <a:lstStyle/>
                    <a:p>
                      <a:pPr algn="ctr"/>
                      <a:r>
                        <a:rPr lang="de-DE" dirty="0" smtClean="0"/>
                        <a:t>- 10 %</a:t>
                      </a:r>
                      <a:endParaRPr lang="de-DE" dirty="0"/>
                    </a:p>
                  </a:txBody>
                  <a:tcPr/>
                </a:tc>
                <a:tc>
                  <a:txBody>
                    <a:bodyPr/>
                    <a:lstStyle/>
                    <a:p>
                      <a:pPr algn="ctr"/>
                      <a:r>
                        <a:rPr lang="de-DE" dirty="0" smtClean="0"/>
                        <a:t>- 0 %</a:t>
                      </a:r>
                      <a:endParaRPr lang="de-DE" dirty="0"/>
                    </a:p>
                  </a:txBody>
                  <a:tcPr/>
                </a:tc>
              </a:tr>
              <a:tr h="370840">
                <a:tc>
                  <a:txBody>
                    <a:bodyPr/>
                    <a:lstStyle/>
                    <a:p>
                      <a:endParaRPr lang="de-DE"/>
                    </a:p>
                  </a:txBody>
                  <a:tcPr/>
                </a:tc>
                <a:tc>
                  <a:txBody>
                    <a:bodyPr/>
                    <a:lstStyle/>
                    <a:p>
                      <a:pPr algn="ctr"/>
                      <a:r>
                        <a:rPr lang="de-DE" dirty="0" smtClean="0"/>
                        <a:t>- 1 Punkt</a:t>
                      </a:r>
                      <a:endParaRPr lang="de-DE" dirty="0"/>
                    </a:p>
                  </a:txBody>
                  <a:tcPr/>
                </a:tc>
                <a:tc>
                  <a:txBody>
                    <a:bodyPr/>
                    <a:lstStyle/>
                    <a:p>
                      <a:pPr algn="ctr"/>
                      <a:r>
                        <a:rPr lang="de-DE" dirty="0" smtClean="0"/>
                        <a:t>- 0,5 Punkte</a:t>
                      </a:r>
                      <a:endParaRPr lang="de-DE" dirty="0"/>
                    </a:p>
                  </a:txBody>
                  <a:tcPr/>
                </a:tc>
                <a:tc>
                  <a:txBody>
                    <a:bodyPr/>
                    <a:lstStyle/>
                    <a:p>
                      <a:pPr algn="ctr"/>
                      <a:r>
                        <a:rPr lang="de-DE" dirty="0" smtClean="0"/>
                        <a:t>- 0 Punkte</a:t>
                      </a:r>
                      <a:endParaRPr lang="de-DE" dirty="0"/>
                    </a:p>
                  </a:txBody>
                  <a:tcPr/>
                </a:tc>
              </a:tr>
            </a:tbl>
          </a:graphicData>
        </a:graphic>
      </p:graphicFrame>
      <p:sp>
        <p:nvSpPr>
          <p:cNvPr id="4" name="Rechteck 3"/>
          <p:cNvSpPr/>
          <p:nvPr/>
        </p:nvSpPr>
        <p:spPr>
          <a:xfrm>
            <a:off x="2952664" y="4725144"/>
            <a:ext cx="3127843" cy="369332"/>
          </a:xfrm>
          <a:prstGeom prst="rect">
            <a:avLst/>
          </a:prstGeom>
        </p:spPr>
        <p:txBody>
          <a:bodyPr wrap="none">
            <a:spAutoFit/>
          </a:bodyPr>
          <a:lstStyle/>
          <a:p>
            <a:pPr algn="ctr"/>
            <a:r>
              <a:rPr lang="de-DE" dirty="0" smtClean="0">
                <a:latin typeface="Arial"/>
                <a:cs typeface="Arial"/>
              </a:rPr>
              <a:t>Total – 1,5 Punkte = sehr gut</a:t>
            </a:r>
            <a:endParaRPr lang="de-DE" dirty="0">
              <a:latin typeface="Arial"/>
              <a:cs typeface="Arial"/>
            </a:endParaRPr>
          </a:p>
        </p:txBody>
      </p:sp>
    </p:spTree>
    <p:extLst>
      <p:ext uri="{BB962C8B-B14F-4D97-AF65-F5344CB8AC3E}">
        <p14:creationId xmlns:p14="http://schemas.microsoft.com/office/powerpoint/2010/main" val="39497759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3200" dirty="0" smtClean="0">
                <a:solidFill>
                  <a:schemeClr val="tx1"/>
                </a:solidFill>
              </a:rPr>
              <a:t>Bewertung       </a:t>
            </a:r>
            <a:br>
              <a:rPr lang="de-DE" sz="3200" dirty="0" smtClean="0">
                <a:solidFill>
                  <a:schemeClr val="tx1"/>
                </a:solidFill>
              </a:rPr>
            </a:br>
            <a:r>
              <a:rPr lang="de-DE" sz="3200" dirty="0" smtClean="0">
                <a:solidFill>
                  <a:schemeClr val="tx1"/>
                </a:solidFill>
              </a:rPr>
              <a:t>Sitz </a:t>
            </a:r>
            <a:r>
              <a:rPr lang="de-DE" sz="3200" dirty="0">
                <a:solidFill>
                  <a:schemeClr val="tx1"/>
                </a:solidFill>
              </a:rPr>
              <a:t>+ Steh (Normalschritt)</a:t>
            </a:r>
          </a:p>
        </p:txBody>
      </p:sp>
      <p:graphicFrame>
        <p:nvGraphicFramePr>
          <p:cNvPr id="3" name="Tabelle 2"/>
          <p:cNvGraphicFramePr>
            <a:graphicFrameLocks noGrp="1"/>
          </p:cNvGraphicFramePr>
          <p:nvPr>
            <p:extLst>
              <p:ext uri="{D42A27DB-BD31-4B8C-83A1-F6EECF244321}">
                <p14:modId xmlns:p14="http://schemas.microsoft.com/office/powerpoint/2010/main" val="3885640010"/>
              </p:ext>
            </p:extLst>
          </p:nvPr>
        </p:nvGraphicFramePr>
        <p:xfrm>
          <a:off x="1524000" y="2780928"/>
          <a:ext cx="6096000" cy="3338696"/>
        </p:xfrm>
        <a:graphic>
          <a:graphicData uri="http://schemas.openxmlformats.org/drawingml/2006/table">
            <a:tbl>
              <a:tblPr firstRow="1" bandRow="1">
                <a:tableStyleId>{073A0DAA-6AF3-43AB-8588-CEC1D06C72B9}</a:tableStyleId>
              </a:tblPr>
              <a:tblGrid>
                <a:gridCol w="3048000"/>
                <a:gridCol w="3048000"/>
              </a:tblGrid>
              <a:tr h="50405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800" dirty="0" smtClean="0"/>
                        <a:t>1. Teil (50%)</a:t>
                      </a:r>
                      <a:endParaRPr lang="de-DE"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800" dirty="0" smtClean="0"/>
                        <a:t>2. Teil (50%)</a:t>
                      </a:r>
                      <a:endParaRPr lang="de-DE" dirty="0"/>
                    </a:p>
                  </a:txBody>
                  <a:tcPr/>
                </a:tc>
              </a:tr>
              <a:tr h="792088">
                <a:tc>
                  <a:txBody>
                    <a:bodyPr/>
                    <a:lstStyle/>
                    <a:p>
                      <a:pPr algn="ctr"/>
                      <a:endParaRPr lang="de-DE" sz="1800" dirty="0" smtClean="0"/>
                    </a:p>
                    <a:p>
                      <a:pPr algn="l"/>
                      <a:r>
                        <a:rPr lang="de-DE" sz="1800" dirty="0" smtClean="0"/>
                        <a:t>-  GS + Entwicklung</a:t>
                      </a:r>
                    </a:p>
                    <a:p>
                      <a:pPr lvl="1" algn="l"/>
                      <a:endParaRPr lang="de-DE" sz="1800" dirty="0" smtClean="0"/>
                    </a:p>
                    <a:p>
                      <a:pPr lvl="1" algn="l"/>
                      <a:r>
                        <a:rPr lang="de-DE" sz="1800" dirty="0" smtClean="0"/>
                        <a:t>30% Übungswert</a:t>
                      </a:r>
                    </a:p>
                    <a:p>
                      <a:pPr lvl="1" algn="l"/>
                      <a:endParaRPr lang="de-DE" sz="1800" dirty="0" smtClean="0"/>
                    </a:p>
                    <a:p>
                      <a:pPr algn="l"/>
                      <a:endParaRPr lang="de-DE" sz="1800" dirty="0" smtClean="0"/>
                    </a:p>
                    <a:p>
                      <a:pPr marL="285750" indent="-285750" algn="l">
                        <a:buFontTx/>
                        <a:buChar char="-"/>
                      </a:pPr>
                      <a:r>
                        <a:rPr lang="de-DE" sz="1800" dirty="0" smtClean="0"/>
                        <a:t>Annahme des HZ +             Ausführung der Übung</a:t>
                      </a:r>
                    </a:p>
                    <a:p>
                      <a:pPr lvl="1" algn="l"/>
                      <a:endParaRPr lang="de-DE" sz="1800" dirty="0" smtClean="0"/>
                    </a:p>
                    <a:p>
                      <a:pPr lvl="1" algn="l"/>
                      <a:r>
                        <a:rPr lang="de-DE" sz="1800" dirty="0" smtClean="0"/>
                        <a:t>70 % Übungswert</a:t>
                      </a:r>
                      <a:endParaRPr lang="de-DE" sz="1800" dirty="0"/>
                    </a:p>
                  </a:txBody>
                  <a:tcPr/>
                </a:tc>
                <a:tc>
                  <a:txBody>
                    <a:bodyPr/>
                    <a:lstStyle/>
                    <a:p>
                      <a:pPr algn="l"/>
                      <a:endParaRPr lang="de-DE" sz="1800" dirty="0" smtClean="0"/>
                    </a:p>
                    <a:p>
                      <a:pPr algn="l"/>
                      <a:r>
                        <a:rPr lang="de-DE" sz="1800" dirty="0" smtClean="0"/>
                        <a:t>- Konzentration auf d. HF</a:t>
                      </a:r>
                    </a:p>
                    <a:p>
                      <a:pPr lvl="1" algn="l"/>
                      <a:endParaRPr lang="de-DE" sz="1800" dirty="0" smtClean="0"/>
                    </a:p>
                    <a:p>
                      <a:pPr lvl="1" algn="l"/>
                      <a:r>
                        <a:rPr lang="de-DE" sz="1800" dirty="0" smtClean="0"/>
                        <a:t>70 % Übungswert</a:t>
                      </a:r>
                    </a:p>
                    <a:p>
                      <a:pPr algn="l"/>
                      <a:endParaRPr lang="de-DE" sz="1800" dirty="0" smtClean="0"/>
                    </a:p>
                    <a:p>
                      <a:pPr algn="l"/>
                      <a:r>
                        <a:rPr lang="de-DE" sz="1800" dirty="0" smtClean="0"/>
                        <a:t>- GS</a:t>
                      </a:r>
                    </a:p>
                    <a:p>
                      <a:pPr lvl="1" algn="l"/>
                      <a:r>
                        <a:rPr lang="de-DE" sz="1800" dirty="0" smtClean="0"/>
                        <a:t>30 % Übungswert</a:t>
                      </a:r>
                    </a:p>
                    <a:p>
                      <a:endParaRPr lang="de-DE" sz="1800" dirty="0"/>
                    </a:p>
                  </a:txBody>
                  <a:tcPr/>
                </a:tc>
              </a:tr>
            </a:tbl>
          </a:graphicData>
        </a:graphic>
      </p:graphicFrame>
    </p:spTree>
    <p:extLst>
      <p:ext uri="{BB962C8B-B14F-4D97-AF65-F5344CB8AC3E}">
        <p14:creationId xmlns:p14="http://schemas.microsoft.com/office/powerpoint/2010/main" val="7611056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3200" dirty="0" smtClean="0">
                <a:solidFill>
                  <a:schemeClr val="tx1"/>
                </a:solidFill>
              </a:rPr>
              <a:t>Bewertung      </a:t>
            </a:r>
            <a:br>
              <a:rPr lang="de-DE" sz="3200" dirty="0" smtClean="0">
                <a:solidFill>
                  <a:schemeClr val="tx1"/>
                </a:solidFill>
              </a:rPr>
            </a:br>
            <a:r>
              <a:rPr lang="de-DE" sz="3200" dirty="0" smtClean="0">
                <a:solidFill>
                  <a:schemeClr val="tx1"/>
                </a:solidFill>
              </a:rPr>
              <a:t>Platz </a:t>
            </a:r>
            <a:r>
              <a:rPr lang="de-DE" sz="3200" dirty="0">
                <a:solidFill>
                  <a:schemeClr val="tx1"/>
                </a:solidFill>
              </a:rPr>
              <a:t>+ Steh (Laufschritt</a:t>
            </a:r>
            <a:r>
              <a:rPr lang="de-DE" sz="3200" dirty="0" smtClean="0">
                <a:solidFill>
                  <a:schemeClr val="tx1"/>
                </a:solidFill>
              </a:rPr>
              <a:t>)</a:t>
            </a:r>
            <a:endParaRPr lang="de-DE" sz="3200" dirty="0">
              <a:solidFill>
                <a:schemeClr val="tx1"/>
              </a:solidFill>
            </a:endParaRPr>
          </a:p>
        </p:txBody>
      </p:sp>
      <p:graphicFrame>
        <p:nvGraphicFramePr>
          <p:cNvPr id="3" name="Tabelle 2"/>
          <p:cNvGraphicFramePr>
            <a:graphicFrameLocks noGrp="1"/>
          </p:cNvGraphicFramePr>
          <p:nvPr>
            <p:extLst>
              <p:ext uri="{D42A27DB-BD31-4B8C-83A1-F6EECF244321}">
                <p14:modId xmlns:p14="http://schemas.microsoft.com/office/powerpoint/2010/main" val="2394582510"/>
              </p:ext>
            </p:extLst>
          </p:nvPr>
        </p:nvGraphicFramePr>
        <p:xfrm>
          <a:off x="1547664" y="2060848"/>
          <a:ext cx="6096000" cy="4192240"/>
        </p:xfrm>
        <a:graphic>
          <a:graphicData uri="http://schemas.openxmlformats.org/drawingml/2006/table">
            <a:tbl>
              <a:tblPr firstRow="1" bandRow="1">
                <a:tableStyleId>{073A0DAA-6AF3-43AB-8588-CEC1D06C72B9}</a:tableStyleId>
              </a:tblPr>
              <a:tblGrid>
                <a:gridCol w="3048000"/>
                <a:gridCol w="3048000"/>
              </a:tblGrid>
              <a:tr h="77225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800" b="1" dirty="0" smtClean="0"/>
                        <a:t>1. Teil (50%)</a:t>
                      </a:r>
                      <a:endParaRPr lang="de-DE" b="1"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800" b="1" dirty="0" smtClean="0"/>
                        <a:t>2. Teil (50%)</a:t>
                      </a:r>
                    </a:p>
                    <a:p>
                      <a:endParaRPr lang="de-DE" b="1" dirty="0"/>
                    </a:p>
                  </a:txBody>
                  <a:tcPr/>
                </a:tc>
              </a:tr>
              <a:tr h="3419985">
                <a:tc>
                  <a:txBody>
                    <a:bodyPr/>
                    <a:lstStyle/>
                    <a:p>
                      <a:r>
                        <a:rPr lang="de-DE" sz="1800" dirty="0" smtClean="0"/>
                        <a:t>-    GS + Entwicklung</a:t>
                      </a:r>
                    </a:p>
                    <a:p>
                      <a:pPr lvl="1"/>
                      <a:endParaRPr lang="de-DE" sz="1800" dirty="0" smtClean="0"/>
                    </a:p>
                    <a:p>
                      <a:pPr lvl="1"/>
                      <a:r>
                        <a:rPr lang="de-DE" sz="1800" dirty="0" smtClean="0"/>
                        <a:t>30% Übungswert</a:t>
                      </a:r>
                    </a:p>
                    <a:p>
                      <a:endParaRPr lang="de-DE" sz="1800" dirty="0" smtClean="0"/>
                    </a:p>
                    <a:p>
                      <a:pPr marL="285750" indent="-285750">
                        <a:buFontTx/>
                        <a:buChar char="-"/>
                      </a:pPr>
                      <a:r>
                        <a:rPr lang="de-DE" sz="1800" dirty="0" smtClean="0"/>
                        <a:t>Annahme des HZ + Ausführung der Übung</a:t>
                      </a:r>
                    </a:p>
                    <a:p>
                      <a:pPr lvl="1"/>
                      <a:endParaRPr lang="de-DE" sz="1800" dirty="0" smtClean="0"/>
                    </a:p>
                    <a:p>
                      <a:pPr lvl="1"/>
                      <a:r>
                        <a:rPr lang="de-DE" sz="1800" dirty="0" smtClean="0"/>
                        <a:t>70 %  Übungswert</a:t>
                      </a:r>
                    </a:p>
                    <a:p>
                      <a:endParaRPr lang="de-DE" sz="1800" dirty="0"/>
                    </a:p>
                  </a:txBody>
                  <a:tcPr/>
                </a:tc>
                <a:tc>
                  <a:txBody>
                    <a:bodyPr/>
                    <a:lstStyle/>
                    <a:p>
                      <a:r>
                        <a:rPr lang="de-DE" sz="1800" dirty="0" smtClean="0"/>
                        <a:t>-  Konzentration auf d. HF</a:t>
                      </a:r>
                    </a:p>
                    <a:p>
                      <a:r>
                        <a:rPr lang="de-DE" sz="1800" dirty="0" smtClean="0"/>
                        <a:t>-  Herankommen</a:t>
                      </a:r>
                    </a:p>
                    <a:p>
                      <a:pPr marL="285750" indent="-285750">
                        <a:buFontTx/>
                        <a:buChar char="-"/>
                      </a:pPr>
                      <a:r>
                        <a:rPr lang="de-DE" sz="1800" dirty="0" smtClean="0"/>
                        <a:t>Vorsitz</a:t>
                      </a:r>
                    </a:p>
                    <a:p>
                      <a:pPr marL="285750" indent="-285750">
                        <a:buFontTx/>
                        <a:buChar char="-"/>
                      </a:pPr>
                      <a:endParaRPr lang="de-DE" sz="1800" dirty="0" smtClean="0"/>
                    </a:p>
                    <a:p>
                      <a:pPr lvl="1"/>
                      <a:r>
                        <a:rPr lang="de-DE" sz="1800" dirty="0" smtClean="0"/>
                        <a:t>70 % Übungswert</a:t>
                      </a:r>
                    </a:p>
                    <a:p>
                      <a:pPr lvl="1"/>
                      <a:endParaRPr lang="de-DE" sz="1800" dirty="0" smtClean="0"/>
                    </a:p>
                    <a:p>
                      <a:r>
                        <a:rPr lang="de-DE" sz="1800" dirty="0" smtClean="0"/>
                        <a:t>-  Grundstellung</a:t>
                      </a:r>
                    </a:p>
                    <a:p>
                      <a:pPr lvl="1"/>
                      <a:endParaRPr lang="de-DE" sz="1800" dirty="0" smtClean="0"/>
                    </a:p>
                    <a:p>
                      <a:pPr lvl="1"/>
                      <a:r>
                        <a:rPr lang="de-DE" sz="1800" dirty="0" smtClean="0"/>
                        <a:t>30 % Übungswert</a:t>
                      </a:r>
                    </a:p>
                    <a:p>
                      <a:endParaRPr lang="de-DE" sz="1800" dirty="0"/>
                    </a:p>
                  </a:txBody>
                  <a:tcPr/>
                </a:tc>
              </a:tr>
            </a:tbl>
          </a:graphicData>
        </a:graphic>
      </p:graphicFrame>
    </p:spTree>
    <p:extLst>
      <p:ext uri="{BB962C8B-B14F-4D97-AF65-F5344CB8AC3E}">
        <p14:creationId xmlns:p14="http://schemas.microsoft.com/office/powerpoint/2010/main" val="208345238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3200" dirty="0">
                <a:solidFill>
                  <a:schemeClr val="tx1"/>
                </a:solidFill>
              </a:rPr>
              <a:t>Bringholz</a:t>
            </a:r>
          </a:p>
        </p:txBody>
      </p:sp>
      <p:sp>
        <p:nvSpPr>
          <p:cNvPr id="3" name="Rechteck 2"/>
          <p:cNvSpPr/>
          <p:nvPr/>
        </p:nvSpPr>
        <p:spPr>
          <a:xfrm>
            <a:off x="381771" y="1988840"/>
            <a:ext cx="7992888" cy="4672048"/>
          </a:xfrm>
          <a:prstGeom prst="rect">
            <a:avLst/>
          </a:prstGeom>
        </p:spPr>
        <p:txBody>
          <a:bodyPr wrap="square">
            <a:spAutoFit/>
          </a:bodyPr>
          <a:lstStyle/>
          <a:p>
            <a:pPr marL="342900" indent="-342900">
              <a:lnSpc>
                <a:spcPct val="120000"/>
              </a:lnSpc>
              <a:buFontTx/>
              <a:buChar char="-"/>
            </a:pPr>
            <a:r>
              <a:rPr lang="de-DE" sz="2400" dirty="0" smtClean="0"/>
              <a:t>Nur </a:t>
            </a:r>
            <a:r>
              <a:rPr lang="de-DE" sz="2400" dirty="0"/>
              <a:t>Bringhölzer des Veranstalters </a:t>
            </a:r>
            <a:r>
              <a:rPr lang="de-DE" sz="2400" dirty="0" smtClean="0"/>
              <a:t>erlaubt</a:t>
            </a:r>
            <a:endParaRPr lang="de-DE" sz="2400" dirty="0"/>
          </a:p>
          <a:p>
            <a:pPr lvl="1">
              <a:lnSpc>
                <a:spcPct val="120000"/>
              </a:lnSpc>
            </a:pPr>
            <a:r>
              <a:rPr lang="de-DE" sz="2400" dirty="0"/>
              <a:t>Ausnahme IGB-V, IBGH 2+3 </a:t>
            </a:r>
            <a:r>
              <a:rPr lang="de-DE" sz="2400" dirty="0" smtClean="0"/>
              <a:t>eigenes </a:t>
            </a:r>
            <a:r>
              <a:rPr lang="de-DE" sz="2400" dirty="0"/>
              <a:t>B. </a:t>
            </a:r>
            <a:r>
              <a:rPr lang="de-DE" sz="2400" dirty="0" smtClean="0"/>
              <a:t>möglich</a:t>
            </a:r>
          </a:p>
          <a:p>
            <a:pPr lvl="1">
              <a:lnSpc>
                <a:spcPct val="120000"/>
              </a:lnSpc>
            </a:pPr>
            <a:endParaRPr lang="de-DE" sz="2400" dirty="0"/>
          </a:p>
          <a:p>
            <a:pPr marL="342900" indent="-342900">
              <a:lnSpc>
                <a:spcPct val="120000"/>
              </a:lnSpc>
              <a:buFontTx/>
              <a:buChar char="-"/>
            </a:pPr>
            <a:r>
              <a:rPr lang="de-DE" sz="2400" dirty="0" smtClean="0"/>
              <a:t>Steg </a:t>
            </a:r>
            <a:r>
              <a:rPr lang="de-DE" sz="2400" dirty="0"/>
              <a:t>aus </a:t>
            </a:r>
            <a:r>
              <a:rPr lang="de-DE" sz="2400" dirty="0" smtClean="0"/>
              <a:t>Holz</a:t>
            </a:r>
          </a:p>
          <a:p>
            <a:pPr marL="342900" indent="-342900">
              <a:lnSpc>
                <a:spcPct val="120000"/>
              </a:lnSpc>
              <a:buFontTx/>
              <a:buChar char="-"/>
            </a:pPr>
            <a:endParaRPr lang="de-DE" sz="2400" dirty="0"/>
          </a:p>
          <a:p>
            <a:pPr marL="342900" indent="-342900">
              <a:lnSpc>
                <a:spcPct val="120000"/>
              </a:lnSpc>
              <a:buFontTx/>
              <a:buChar char="-"/>
            </a:pPr>
            <a:r>
              <a:rPr lang="de-DE" sz="2400" dirty="0" smtClean="0"/>
              <a:t>Abstand </a:t>
            </a:r>
            <a:r>
              <a:rPr lang="de-DE" sz="2400" dirty="0"/>
              <a:t>Steg </a:t>
            </a:r>
            <a:r>
              <a:rPr lang="mr-IN" sz="2400" dirty="0"/>
              <a:t>–</a:t>
            </a:r>
            <a:r>
              <a:rPr lang="de-DE" sz="2400" dirty="0"/>
              <a:t> Boden mindestens 4 </a:t>
            </a:r>
            <a:r>
              <a:rPr lang="de-DE" sz="2400" dirty="0" smtClean="0"/>
              <a:t>cm</a:t>
            </a:r>
          </a:p>
          <a:p>
            <a:pPr marL="342900" indent="-342900">
              <a:lnSpc>
                <a:spcPct val="120000"/>
              </a:lnSpc>
              <a:buFontTx/>
              <a:buChar char="-"/>
            </a:pPr>
            <a:endParaRPr lang="de-DE" sz="2400" dirty="0"/>
          </a:p>
          <a:p>
            <a:pPr marL="342900" indent="-342900">
              <a:lnSpc>
                <a:spcPct val="120000"/>
              </a:lnSpc>
              <a:buFontTx/>
              <a:buChar char="-"/>
            </a:pPr>
            <a:r>
              <a:rPr lang="de-DE" sz="2400" dirty="0" smtClean="0"/>
              <a:t>Gewichte vorgeschrieben</a:t>
            </a:r>
          </a:p>
          <a:p>
            <a:pPr marL="342900" indent="-342900">
              <a:lnSpc>
                <a:spcPct val="120000"/>
              </a:lnSpc>
              <a:buFontTx/>
              <a:buChar char="-"/>
            </a:pPr>
            <a:endParaRPr lang="de-DE" sz="2400" dirty="0"/>
          </a:p>
          <a:p>
            <a:pPr>
              <a:lnSpc>
                <a:spcPct val="120000"/>
              </a:lnSpc>
            </a:pPr>
            <a:r>
              <a:rPr lang="de-DE" sz="2400" b="1" dirty="0"/>
              <a:t>Form nicht vorgeschrieben</a:t>
            </a:r>
            <a:r>
              <a:rPr lang="de-DE" sz="3200" b="1" dirty="0"/>
              <a:t> </a:t>
            </a:r>
          </a:p>
        </p:txBody>
      </p:sp>
    </p:spTree>
    <p:extLst>
      <p:ext uri="{BB962C8B-B14F-4D97-AF65-F5344CB8AC3E}">
        <p14:creationId xmlns:p14="http://schemas.microsoft.com/office/powerpoint/2010/main" val="380987731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395536" y="828288"/>
            <a:ext cx="8496944" cy="6555641"/>
          </a:xfrm>
          <a:prstGeom prst="rect">
            <a:avLst/>
          </a:prstGeom>
        </p:spPr>
        <p:txBody>
          <a:bodyPr wrap="square">
            <a:spAutoFit/>
          </a:bodyPr>
          <a:lstStyle/>
          <a:p>
            <a:endParaRPr lang="de-DE" sz="2400" dirty="0" smtClean="0"/>
          </a:p>
          <a:p>
            <a:endParaRPr lang="de-DE" sz="2400" dirty="0"/>
          </a:p>
          <a:p>
            <a:r>
              <a:rPr lang="de-DE" sz="2400" dirty="0" smtClean="0"/>
              <a:t>     -  Grundstellung,  ca</a:t>
            </a:r>
            <a:r>
              <a:rPr lang="de-DE" sz="2400" dirty="0"/>
              <a:t>.</a:t>
            </a:r>
            <a:r>
              <a:rPr lang="de-DE" sz="2400" dirty="0" smtClean="0"/>
              <a:t> </a:t>
            </a:r>
            <a:r>
              <a:rPr lang="de-DE" sz="2400" dirty="0"/>
              <a:t>10 m weit werfen (Distanz)</a:t>
            </a:r>
          </a:p>
          <a:p>
            <a:pPr marL="399988" lvl="2"/>
            <a:r>
              <a:rPr lang="de-DE" sz="2400" dirty="0"/>
              <a:t> </a:t>
            </a:r>
            <a:r>
              <a:rPr lang="de-DE" sz="2400" dirty="0" smtClean="0"/>
              <a:t>  Ausfallschritt  </a:t>
            </a:r>
            <a:r>
              <a:rPr lang="de-DE" sz="2400" dirty="0"/>
              <a:t>erlaubt </a:t>
            </a:r>
            <a:r>
              <a:rPr lang="mr-IN" sz="2400" dirty="0"/>
              <a:t>–</a:t>
            </a:r>
            <a:r>
              <a:rPr lang="de-DE" sz="2400" dirty="0"/>
              <a:t> Pause von 3 </a:t>
            </a:r>
            <a:r>
              <a:rPr lang="de-DE" sz="2400" dirty="0" smtClean="0"/>
              <a:t>Sekunden</a:t>
            </a:r>
          </a:p>
          <a:p>
            <a:pPr marL="857188" lvl="2" indent="-457200">
              <a:buFont typeface="Symbol" charset="2"/>
              <a:buChar char="-"/>
            </a:pPr>
            <a:endParaRPr lang="de-DE" sz="2400" dirty="0" smtClean="0"/>
          </a:p>
          <a:p>
            <a:pPr marL="399988" lvl="2"/>
            <a:r>
              <a:rPr lang="de-DE" sz="2400" dirty="0" smtClean="0"/>
              <a:t>- Holz </a:t>
            </a:r>
            <a:r>
              <a:rPr lang="de-DE" sz="2400" dirty="0"/>
              <a:t>muss ruhig </a:t>
            </a:r>
            <a:r>
              <a:rPr lang="de-DE" sz="2400" dirty="0" smtClean="0"/>
              <a:t>liegen</a:t>
            </a:r>
          </a:p>
          <a:p>
            <a:pPr marL="857188" lvl="2" indent="-457200">
              <a:buFont typeface="Symbol" charset="2"/>
              <a:buChar char="-"/>
            </a:pPr>
            <a:endParaRPr lang="de-DE" sz="2400" dirty="0"/>
          </a:p>
          <a:p>
            <a:r>
              <a:rPr lang="de-DE" sz="2400" dirty="0" smtClean="0"/>
              <a:t>      - Hin- </a:t>
            </a:r>
            <a:r>
              <a:rPr lang="de-DE" sz="2400" dirty="0"/>
              <a:t>und Rücklauf </a:t>
            </a:r>
          </a:p>
          <a:p>
            <a:pPr lvl="1"/>
            <a:r>
              <a:rPr lang="de-DE" sz="2400" dirty="0" smtClean="0"/>
              <a:t>   zielstrebig</a:t>
            </a:r>
            <a:r>
              <a:rPr lang="de-DE" sz="2400" dirty="0"/>
              <a:t>,  direkt, motiviert, </a:t>
            </a:r>
            <a:r>
              <a:rPr lang="de-DE" sz="2400" dirty="0" smtClean="0"/>
              <a:t>schnell</a:t>
            </a:r>
          </a:p>
          <a:p>
            <a:pPr lvl="1"/>
            <a:r>
              <a:rPr lang="de-DE" sz="2400" dirty="0" smtClean="0"/>
              <a:t>  </a:t>
            </a:r>
            <a:endParaRPr lang="de-DE" sz="2400" dirty="0"/>
          </a:p>
          <a:p>
            <a:r>
              <a:rPr lang="de-DE" sz="2400" dirty="0" smtClean="0"/>
              <a:t>      - Aufnahme </a:t>
            </a:r>
            <a:r>
              <a:rPr lang="de-DE" sz="2400" dirty="0"/>
              <a:t>+ Drehen</a:t>
            </a:r>
          </a:p>
          <a:p>
            <a:pPr lvl="1"/>
            <a:r>
              <a:rPr lang="de-DE" sz="2400" dirty="0" smtClean="0"/>
              <a:t>  direkt</a:t>
            </a:r>
          </a:p>
          <a:p>
            <a:pPr lvl="1"/>
            <a:endParaRPr lang="de-DE" sz="2400" dirty="0"/>
          </a:p>
          <a:p>
            <a:r>
              <a:rPr lang="de-DE" sz="2400" b="1" i="1" dirty="0">
                <a:solidFill>
                  <a:srgbClr val="800000"/>
                </a:solidFill>
                <a:cs typeface="Book Antiqua"/>
              </a:rPr>
              <a:t>Bringholz ebene Erde</a:t>
            </a:r>
          </a:p>
          <a:p>
            <a:r>
              <a:rPr lang="de-DE" sz="2400" b="1" dirty="0">
                <a:solidFill>
                  <a:srgbClr val="800000"/>
                </a:solidFill>
                <a:cs typeface="Book Antiqua"/>
              </a:rPr>
              <a:t>Wiederholung nur, wenn Holz unglücklich (senkrecht hoch, deutlich zu kurz) geworfen wird</a:t>
            </a:r>
            <a:r>
              <a:rPr lang="de-DE" sz="2400" dirty="0">
                <a:solidFill>
                  <a:srgbClr val="800000"/>
                </a:solidFill>
                <a:cs typeface="Book Antiqua"/>
              </a:rPr>
              <a:t>.</a:t>
            </a:r>
          </a:p>
          <a:p>
            <a:pPr lvl="1"/>
            <a:endParaRPr lang="de-DE" sz="2400" dirty="0"/>
          </a:p>
        </p:txBody>
      </p:sp>
      <p:sp>
        <p:nvSpPr>
          <p:cNvPr id="2" name="Titel 1"/>
          <p:cNvSpPr>
            <a:spLocks noGrp="1"/>
          </p:cNvSpPr>
          <p:nvPr>
            <p:ph type="title"/>
          </p:nvPr>
        </p:nvSpPr>
        <p:spPr/>
        <p:txBody>
          <a:bodyPr>
            <a:normAutofit fontScale="90000"/>
          </a:bodyPr>
          <a:lstStyle/>
          <a:p>
            <a:r>
              <a:rPr lang="de-DE" sz="3200" dirty="0" smtClean="0">
                <a:solidFill>
                  <a:schemeClr val="tx1"/>
                </a:solidFill>
              </a:rPr>
              <a:t/>
            </a:r>
            <a:br>
              <a:rPr lang="de-DE" sz="3200" dirty="0" smtClean="0">
                <a:solidFill>
                  <a:schemeClr val="tx1"/>
                </a:solidFill>
              </a:rPr>
            </a:br>
            <a:r>
              <a:rPr lang="de-DE" sz="3200" dirty="0" smtClean="0">
                <a:solidFill>
                  <a:schemeClr val="tx1"/>
                </a:solidFill>
              </a:rPr>
              <a:t>Bringen</a:t>
            </a:r>
            <a:r>
              <a:rPr lang="de-DE" sz="3200" dirty="0">
                <a:solidFill>
                  <a:schemeClr val="tx1"/>
                </a:solidFill>
              </a:rPr>
              <a:t>, </a:t>
            </a:r>
            <a:r>
              <a:rPr lang="de-DE" sz="3200" dirty="0" smtClean="0">
                <a:solidFill>
                  <a:schemeClr val="tx1"/>
                </a:solidFill>
              </a:rPr>
              <a:t>Ausführung</a:t>
            </a:r>
            <a:br>
              <a:rPr lang="de-DE" sz="3200" dirty="0" smtClean="0">
                <a:solidFill>
                  <a:schemeClr val="tx1"/>
                </a:solidFill>
              </a:rPr>
            </a:br>
            <a:r>
              <a:rPr lang="de-DE" sz="3200" dirty="0">
                <a:solidFill>
                  <a:schemeClr val="tx1"/>
                </a:solidFill>
              </a:rPr>
              <a:t/>
            </a:r>
            <a:br>
              <a:rPr lang="de-DE" sz="3200" dirty="0">
                <a:solidFill>
                  <a:schemeClr val="tx1"/>
                </a:solidFill>
              </a:rPr>
            </a:br>
            <a:endParaRPr lang="de-DE" sz="3200" dirty="0">
              <a:solidFill>
                <a:schemeClr val="tx1"/>
              </a:solidFill>
            </a:endParaRPr>
          </a:p>
        </p:txBody>
      </p:sp>
    </p:spTree>
    <p:extLst>
      <p:ext uri="{BB962C8B-B14F-4D97-AF65-F5344CB8AC3E}">
        <p14:creationId xmlns:p14="http://schemas.microsoft.com/office/powerpoint/2010/main" val="137344666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sz="3200" dirty="0" smtClean="0">
                <a:solidFill>
                  <a:schemeClr val="tx1"/>
                </a:solidFill>
              </a:rPr>
              <a:t/>
            </a:r>
            <a:br>
              <a:rPr lang="de-DE" sz="3200" dirty="0" smtClean="0">
                <a:solidFill>
                  <a:schemeClr val="tx1"/>
                </a:solidFill>
              </a:rPr>
            </a:br>
            <a:r>
              <a:rPr lang="de-DE" sz="3200" dirty="0">
                <a:solidFill>
                  <a:schemeClr val="tx1"/>
                </a:solidFill>
              </a:rPr>
              <a:t/>
            </a:r>
            <a:br>
              <a:rPr lang="de-DE" sz="3200" dirty="0">
                <a:solidFill>
                  <a:schemeClr val="tx1"/>
                </a:solidFill>
              </a:rPr>
            </a:br>
            <a:r>
              <a:rPr lang="de-DE" sz="3200" dirty="0" smtClean="0">
                <a:solidFill>
                  <a:schemeClr val="tx1"/>
                </a:solidFill>
              </a:rPr>
              <a:t>Bringen</a:t>
            </a:r>
            <a:r>
              <a:rPr lang="de-DE" sz="3200" dirty="0">
                <a:solidFill>
                  <a:schemeClr val="tx1"/>
                </a:solidFill>
              </a:rPr>
              <a:t>, </a:t>
            </a:r>
            <a:r>
              <a:rPr lang="de-DE" sz="3200" dirty="0" smtClean="0">
                <a:solidFill>
                  <a:schemeClr val="tx1"/>
                </a:solidFill>
              </a:rPr>
              <a:t>Ausführung</a:t>
            </a:r>
            <a:br>
              <a:rPr lang="de-DE" sz="3200" dirty="0" smtClean="0">
                <a:solidFill>
                  <a:schemeClr val="tx1"/>
                </a:solidFill>
              </a:rPr>
            </a:br>
            <a:r>
              <a:rPr lang="de-DE" sz="3200" dirty="0">
                <a:solidFill>
                  <a:schemeClr val="tx1"/>
                </a:solidFill>
              </a:rPr>
              <a:t/>
            </a:r>
            <a:br>
              <a:rPr lang="de-DE" sz="3200" dirty="0">
                <a:solidFill>
                  <a:schemeClr val="tx1"/>
                </a:solidFill>
              </a:rPr>
            </a:br>
            <a:endParaRPr lang="de-DE" sz="3200" dirty="0">
              <a:solidFill>
                <a:schemeClr val="tx1"/>
              </a:solidFill>
            </a:endParaRPr>
          </a:p>
        </p:txBody>
      </p:sp>
      <p:sp>
        <p:nvSpPr>
          <p:cNvPr id="3" name="Rechteck 2"/>
          <p:cNvSpPr/>
          <p:nvPr/>
        </p:nvSpPr>
        <p:spPr>
          <a:xfrm>
            <a:off x="251520" y="852141"/>
            <a:ext cx="8640960" cy="5373779"/>
          </a:xfrm>
          <a:prstGeom prst="rect">
            <a:avLst/>
          </a:prstGeom>
        </p:spPr>
        <p:txBody>
          <a:bodyPr wrap="square">
            <a:spAutoFit/>
          </a:bodyPr>
          <a:lstStyle/>
          <a:p>
            <a:pPr>
              <a:lnSpc>
                <a:spcPct val="110000"/>
              </a:lnSpc>
            </a:pPr>
            <a:endParaRPr lang="de-DE" sz="2400" dirty="0" smtClean="0"/>
          </a:p>
          <a:p>
            <a:pPr>
              <a:lnSpc>
                <a:spcPct val="110000"/>
              </a:lnSpc>
            </a:pPr>
            <a:endParaRPr lang="de-DE" sz="2400" dirty="0" smtClean="0"/>
          </a:p>
          <a:p>
            <a:pPr>
              <a:lnSpc>
                <a:spcPct val="110000"/>
              </a:lnSpc>
            </a:pPr>
            <a:endParaRPr lang="de-DE" sz="2400" dirty="0"/>
          </a:p>
          <a:p>
            <a:pPr>
              <a:lnSpc>
                <a:spcPct val="110000"/>
              </a:lnSpc>
            </a:pPr>
            <a:r>
              <a:rPr lang="de-DE" sz="2400" dirty="0" smtClean="0"/>
              <a:t>- Halten</a:t>
            </a:r>
            <a:r>
              <a:rPr lang="de-DE" sz="2400" dirty="0"/>
              <a:t>, auch im Vorsitz  </a:t>
            </a:r>
          </a:p>
          <a:p>
            <a:pPr marL="800100" lvl="1" indent="-342900">
              <a:lnSpc>
                <a:spcPct val="110000"/>
              </a:lnSpc>
              <a:buFontTx/>
              <a:buChar char="-"/>
            </a:pPr>
            <a:r>
              <a:rPr lang="de-DE" sz="2400" dirty="0" smtClean="0"/>
              <a:t>Ruhig</a:t>
            </a:r>
          </a:p>
          <a:p>
            <a:pPr marL="800100" lvl="1" indent="-342900">
              <a:lnSpc>
                <a:spcPct val="110000"/>
              </a:lnSpc>
              <a:buFontTx/>
              <a:buChar char="-"/>
            </a:pPr>
            <a:endParaRPr lang="de-DE" sz="2400" dirty="0"/>
          </a:p>
          <a:p>
            <a:pPr>
              <a:lnSpc>
                <a:spcPct val="110000"/>
              </a:lnSpc>
            </a:pPr>
            <a:r>
              <a:rPr lang="de-DE" sz="2400" dirty="0" smtClean="0"/>
              <a:t>- Gute </a:t>
            </a:r>
            <a:r>
              <a:rPr lang="de-DE" sz="2400" dirty="0"/>
              <a:t>Präsentation</a:t>
            </a:r>
          </a:p>
          <a:p>
            <a:pPr lvl="1">
              <a:lnSpc>
                <a:spcPct val="110000"/>
              </a:lnSpc>
            </a:pPr>
            <a:r>
              <a:rPr lang="de-DE" sz="2400" dirty="0" smtClean="0"/>
              <a:t>- Abgabe </a:t>
            </a:r>
            <a:r>
              <a:rPr lang="de-DE" sz="2400" dirty="0"/>
              <a:t>nach 3 </a:t>
            </a:r>
            <a:r>
              <a:rPr lang="de-DE" sz="2400" dirty="0" smtClean="0"/>
              <a:t>Sekunden</a:t>
            </a:r>
            <a:endParaRPr lang="de-DE" sz="2400" dirty="0"/>
          </a:p>
          <a:p>
            <a:pPr marL="800100" lvl="1" indent="-342900">
              <a:lnSpc>
                <a:spcPct val="110000"/>
              </a:lnSpc>
              <a:buFontTx/>
              <a:buChar char="-"/>
            </a:pPr>
            <a:r>
              <a:rPr lang="de-DE" sz="2400" dirty="0" smtClean="0"/>
              <a:t>HF </a:t>
            </a:r>
            <a:r>
              <a:rPr lang="de-DE" sz="2400" dirty="0"/>
              <a:t>hält B. in rechter Hand mit nach unten </a:t>
            </a:r>
            <a:r>
              <a:rPr lang="de-DE" sz="2400" dirty="0" smtClean="0"/>
              <a:t>    ausgestrecktem Arm </a:t>
            </a:r>
          </a:p>
          <a:p>
            <a:pPr marL="800100" lvl="1" indent="-342900">
              <a:lnSpc>
                <a:spcPct val="110000"/>
              </a:lnSpc>
              <a:buFontTx/>
              <a:buChar char="-"/>
            </a:pPr>
            <a:endParaRPr lang="de-DE" sz="2400" dirty="0"/>
          </a:p>
          <a:p>
            <a:pPr>
              <a:lnSpc>
                <a:spcPct val="110000"/>
              </a:lnSpc>
            </a:pPr>
            <a:r>
              <a:rPr lang="de-DE" sz="2400" dirty="0" smtClean="0"/>
              <a:t>- Überwechseln </a:t>
            </a:r>
            <a:r>
              <a:rPr lang="mr-IN" sz="2400" dirty="0"/>
              <a:t>–</a:t>
            </a:r>
            <a:r>
              <a:rPr lang="de-DE" sz="2400" dirty="0"/>
              <a:t> </a:t>
            </a:r>
            <a:r>
              <a:rPr lang="de-DE" sz="2400" dirty="0" smtClean="0"/>
              <a:t>Grundstellung </a:t>
            </a:r>
            <a:r>
              <a:rPr lang="mr-IN" sz="2400" dirty="0"/>
              <a:t>–</a:t>
            </a:r>
            <a:r>
              <a:rPr lang="de-DE" sz="2400" dirty="0"/>
              <a:t> Loben </a:t>
            </a:r>
          </a:p>
          <a:p>
            <a:pPr lvl="1">
              <a:lnSpc>
                <a:spcPct val="110000"/>
              </a:lnSpc>
            </a:pPr>
            <a:r>
              <a:rPr lang="de-DE" sz="2400" dirty="0" smtClean="0"/>
              <a:t>- Zeittakt  </a:t>
            </a:r>
            <a:r>
              <a:rPr lang="de-DE" sz="2400" dirty="0"/>
              <a:t>3 </a:t>
            </a:r>
            <a:r>
              <a:rPr lang="de-DE" sz="2400" dirty="0" smtClean="0"/>
              <a:t>Sekunden</a:t>
            </a:r>
            <a:endParaRPr lang="de-DE" sz="2400" dirty="0"/>
          </a:p>
        </p:txBody>
      </p:sp>
    </p:spTree>
    <p:extLst>
      <p:ext uri="{BB962C8B-B14F-4D97-AF65-F5344CB8AC3E}">
        <p14:creationId xmlns:p14="http://schemas.microsoft.com/office/powerpoint/2010/main" val="9981309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sz="3600" dirty="0" smtClean="0">
                <a:solidFill>
                  <a:schemeClr val="tx1"/>
                </a:solidFill>
              </a:rPr>
              <a:t>Abteilung B </a:t>
            </a:r>
            <a:br>
              <a:rPr lang="de-DE" sz="3600" dirty="0" smtClean="0">
                <a:solidFill>
                  <a:schemeClr val="tx1"/>
                </a:solidFill>
              </a:rPr>
            </a:br>
            <a:r>
              <a:rPr lang="de-DE" sz="3600" dirty="0" smtClean="0">
                <a:solidFill>
                  <a:schemeClr val="tx1"/>
                </a:solidFill>
              </a:rPr>
              <a:t>Anforderungen</a:t>
            </a:r>
            <a:endParaRPr lang="de-DE" sz="3600" dirty="0">
              <a:solidFill>
                <a:schemeClr val="tx1"/>
              </a:solidFill>
            </a:endParaRPr>
          </a:p>
        </p:txBody>
      </p:sp>
      <p:sp>
        <p:nvSpPr>
          <p:cNvPr id="3" name="Rechteck 2"/>
          <p:cNvSpPr/>
          <p:nvPr/>
        </p:nvSpPr>
        <p:spPr>
          <a:xfrm>
            <a:off x="971600" y="3244334"/>
            <a:ext cx="7920879" cy="369332"/>
          </a:xfrm>
          <a:prstGeom prst="rect">
            <a:avLst/>
          </a:prstGeom>
        </p:spPr>
        <p:txBody>
          <a:bodyPr wrap="square">
            <a:spAutoFit/>
          </a:bodyPr>
          <a:lstStyle/>
          <a:p>
            <a:endParaRPr lang="de-DE" dirty="0"/>
          </a:p>
        </p:txBody>
      </p:sp>
      <p:sp>
        <p:nvSpPr>
          <p:cNvPr id="4" name="Rechteck 3"/>
          <p:cNvSpPr/>
          <p:nvPr/>
        </p:nvSpPr>
        <p:spPr>
          <a:xfrm>
            <a:off x="2286000" y="2136339"/>
            <a:ext cx="5310336" cy="4154984"/>
          </a:xfrm>
          <a:prstGeom prst="rect">
            <a:avLst/>
          </a:prstGeom>
        </p:spPr>
        <p:txBody>
          <a:bodyPr wrap="square">
            <a:spAutoFit/>
          </a:bodyPr>
          <a:lstStyle/>
          <a:p>
            <a:r>
              <a:rPr lang="de-DE" sz="2400" b="1" i="1" dirty="0" smtClean="0"/>
              <a:t>Ausdrucksverhalten</a:t>
            </a:r>
          </a:p>
          <a:p>
            <a:endParaRPr lang="de-DE" sz="2400" b="1" i="1" dirty="0" smtClean="0"/>
          </a:p>
          <a:p>
            <a:r>
              <a:rPr lang="de-DE" sz="2400" dirty="0" smtClean="0"/>
              <a:t>Selbstvertrauen</a:t>
            </a:r>
          </a:p>
          <a:p>
            <a:r>
              <a:rPr lang="de-DE" sz="2400" dirty="0" smtClean="0"/>
              <a:t>Freudige, motivierte Arbeit</a:t>
            </a:r>
          </a:p>
          <a:p>
            <a:r>
              <a:rPr lang="de-DE" sz="2400" dirty="0" smtClean="0"/>
              <a:t>Konzentration/Aufmerksamkeit</a:t>
            </a:r>
          </a:p>
          <a:p>
            <a:r>
              <a:rPr lang="de-DE" sz="2400" dirty="0" smtClean="0"/>
              <a:t>Harmonie des Teams</a:t>
            </a:r>
          </a:p>
          <a:p>
            <a:endParaRPr lang="de-DE" sz="2400" b="1" dirty="0" smtClean="0"/>
          </a:p>
          <a:p>
            <a:r>
              <a:rPr lang="de-DE" sz="2400" b="1" i="1" dirty="0" smtClean="0"/>
              <a:t>Technische Korrektheit</a:t>
            </a:r>
          </a:p>
          <a:p>
            <a:endParaRPr lang="de-DE" sz="2400" b="1" i="1" dirty="0" smtClean="0"/>
          </a:p>
          <a:p>
            <a:r>
              <a:rPr lang="de-DE" sz="2400" dirty="0" smtClean="0"/>
              <a:t>Position</a:t>
            </a:r>
          </a:p>
          <a:p>
            <a:r>
              <a:rPr lang="de-DE" sz="2400" dirty="0" smtClean="0"/>
              <a:t>Annahme / Ausführung</a:t>
            </a:r>
            <a:endParaRPr lang="de-DE" sz="2400" dirty="0"/>
          </a:p>
        </p:txBody>
      </p:sp>
    </p:spTree>
    <p:extLst>
      <p:ext uri="{BB962C8B-B14F-4D97-AF65-F5344CB8AC3E}">
        <p14:creationId xmlns:p14="http://schemas.microsoft.com/office/powerpoint/2010/main" val="30824906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AT" sz="3200" dirty="0">
                <a:solidFill>
                  <a:schemeClr val="tx1"/>
                </a:solidFill>
              </a:rPr>
              <a:t>Bringen über die Hürde</a:t>
            </a:r>
            <a:endParaRPr lang="de-DE" sz="3200" dirty="0">
              <a:solidFill>
                <a:schemeClr val="tx1"/>
              </a:solidFill>
            </a:endParaRPr>
          </a:p>
        </p:txBody>
      </p:sp>
      <p:sp>
        <p:nvSpPr>
          <p:cNvPr id="3" name="Rechteck 2"/>
          <p:cNvSpPr/>
          <p:nvPr/>
        </p:nvSpPr>
        <p:spPr>
          <a:xfrm>
            <a:off x="107504" y="2259449"/>
            <a:ext cx="8568952" cy="2677656"/>
          </a:xfrm>
          <a:prstGeom prst="rect">
            <a:avLst/>
          </a:prstGeom>
        </p:spPr>
        <p:txBody>
          <a:bodyPr wrap="square">
            <a:spAutoFit/>
          </a:bodyPr>
          <a:lstStyle/>
          <a:p>
            <a:r>
              <a:rPr lang="de-AT" sz="2400" dirty="0"/>
              <a:t>Wird die Hürde beim Hinsprung umgeworfen, erfolgt ein </a:t>
            </a:r>
            <a:r>
              <a:rPr lang="de-AT" sz="2400" b="1" dirty="0"/>
              <a:t>Pflichtabzug von 5 Punkten</a:t>
            </a:r>
          </a:p>
          <a:p>
            <a:endParaRPr lang="de-AT" sz="2400" dirty="0"/>
          </a:p>
          <a:p>
            <a:r>
              <a:rPr lang="de-AT" sz="2400" dirty="0"/>
              <a:t>Hürde wird aufgestellt, die Übung wiederholt – bewertet wird Rücksprung und Bringen</a:t>
            </a:r>
          </a:p>
          <a:p>
            <a:endParaRPr lang="de-AT" sz="2400" dirty="0"/>
          </a:p>
          <a:p>
            <a:r>
              <a:rPr lang="de-AT" sz="2400" dirty="0"/>
              <a:t>(Auszug Präsentation FCI)</a:t>
            </a:r>
          </a:p>
        </p:txBody>
      </p:sp>
    </p:spTree>
    <p:extLst>
      <p:ext uri="{BB962C8B-B14F-4D97-AF65-F5344CB8AC3E}">
        <p14:creationId xmlns:p14="http://schemas.microsoft.com/office/powerpoint/2010/main" val="393698665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sz="3200" dirty="0" smtClean="0">
                <a:solidFill>
                  <a:schemeClr val="tx1"/>
                </a:solidFill>
              </a:rPr>
              <a:t/>
            </a:r>
            <a:br>
              <a:rPr lang="de-DE" sz="3200" dirty="0" smtClean="0">
                <a:solidFill>
                  <a:schemeClr val="tx1"/>
                </a:solidFill>
              </a:rPr>
            </a:br>
            <a:r>
              <a:rPr lang="de-DE" sz="3200" dirty="0">
                <a:solidFill>
                  <a:schemeClr val="tx1"/>
                </a:solidFill>
              </a:rPr>
              <a:t/>
            </a:r>
            <a:br>
              <a:rPr lang="de-DE" sz="3200" dirty="0">
                <a:solidFill>
                  <a:schemeClr val="tx1"/>
                </a:solidFill>
              </a:rPr>
            </a:br>
            <a:r>
              <a:rPr lang="de-DE" sz="3200" dirty="0" smtClean="0">
                <a:solidFill>
                  <a:schemeClr val="tx1"/>
                </a:solidFill>
              </a:rPr>
              <a:t>Hürdensprung</a:t>
            </a:r>
            <a:br>
              <a:rPr lang="de-DE" sz="3200" dirty="0" smtClean="0">
                <a:solidFill>
                  <a:schemeClr val="tx1"/>
                </a:solidFill>
              </a:rPr>
            </a:br>
            <a:r>
              <a:rPr lang="de-DE" sz="3200" dirty="0" smtClean="0">
                <a:solidFill>
                  <a:schemeClr val="tx1"/>
                </a:solidFill>
              </a:rPr>
              <a:t> </a:t>
            </a:r>
            <a:r>
              <a:rPr lang="de-DE" sz="3200" dirty="0">
                <a:solidFill>
                  <a:schemeClr val="tx1"/>
                </a:solidFill>
              </a:rPr>
              <a:t>Abstand mind. 4 </a:t>
            </a:r>
            <a:r>
              <a:rPr lang="de-DE" sz="3200" dirty="0" smtClean="0">
                <a:solidFill>
                  <a:schemeClr val="tx1"/>
                </a:solidFill>
              </a:rPr>
              <a:t>m</a:t>
            </a:r>
            <a:r>
              <a:rPr lang="de-DE" sz="3200" dirty="0">
                <a:solidFill>
                  <a:schemeClr val="tx1"/>
                </a:solidFill>
              </a:rPr>
              <a:t/>
            </a:r>
            <a:br>
              <a:rPr lang="de-DE" sz="3200" dirty="0">
                <a:solidFill>
                  <a:schemeClr val="tx1"/>
                </a:solidFill>
              </a:rPr>
            </a:br>
            <a:endParaRPr lang="de-DE" sz="3200" dirty="0">
              <a:solidFill>
                <a:schemeClr val="tx1"/>
              </a:solidFill>
            </a:endParaRPr>
          </a:p>
        </p:txBody>
      </p:sp>
      <p:graphicFrame>
        <p:nvGraphicFramePr>
          <p:cNvPr id="3" name="Tabelle 2"/>
          <p:cNvGraphicFramePr>
            <a:graphicFrameLocks noGrp="1"/>
          </p:cNvGraphicFramePr>
          <p:nvPr>
            <p:extLst>
              <p:ext uri="{D42A27DB-BD31-4B8C-83A1-F6EECF244321}">
                <p14:modId xmlns:p14="http://schemas.microsoft.com/office/powerpoint/2010/main" val="3721658662"/>
              </p:ext>
            </p:extLst>
          </p:nvPr>
        </p:nvGraphicFramePr>
        <p:xfrm>
          <a:off x="971600" y="2348881"/>
          <a:ext cx="7632848" cy="4297680"/>
        </p:xfrm>
        <a:graphic>
          <a:graphicData uri="http://schemas.openxmlformats.org/drawingml/2006/table">
            <a:tbl>
              <a:tblPr firstRow="1" bandRow="1">
                <a:tableStyleId>{073A0DAA-6AF3-43AB-8588-CEC1D06C72B9}</a:tableStyleId>
              </a:tblPr>
              <a:tblGrid>
                <a:gridCol w="3696633"/>
                <a:gridCol w="3936215"/>
              </a:tblGrid>
              <a:tr h="43204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800" dirty="0" smtClean="0"/>
                        <a:t>Ausführung</a:t>
                      </a:r>
                      <a:endParaRPr lang="de-DE"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800" dirty="0" smtClean="0"/>
                        <a:t>Pflichtabzug</a:t>
                      </a:r>
                    </a:p>
                    <a:p>
                      <a:endParaRPr lang="de-DE" dirty="0"/>
                    </a:p>
                  </a:txBody>
                  <a:tcPr/>
                </a:tc>
              </a:tr>
              <a:tr h="370840">
                <a:tc>
                  <a:txBody>
                    <a:bodyPr/>
                    <a:lstStyle/>
                    <a:p>
                      <a:r>
                        <a:rPr lang="de-DE" sz="1800" dirty="0" smtClean="0"/>
                        <a:t>- Grundstellung</a:t>
                      </a:r>
                    </a:p>
                    <a:p>
                      <a:endParaRPr lang="de-DE" sz="1800" dirty="0" smtClean="0"/>
                    </a:p>
                    <a:p>
                      <a:r>
                        <a:rPr lang="de-DE" sz="1800" dirty="0" smtClean="0"/>
                        <a:t>- Ausfallschritt  erlaubt</a:t>
                      </a:r>
                    </a:p>
                    <a:p>
                      <a:endParaRPr lang="de-DE" sz="1800" dirty="0" smtClean="0"/>
                    </a:p>
                    <a:p>
                      <a:r>
                        <a:rPr lang="de-DE" sz="1800" dirty="0" smtClean="0">
                          <a:ln>
                            <a:solidFill>
                              <a:srgbClr val="000000"/>
                            </a:solidFill>
                          </a:ln>
                        </a:rPr>
                        <a:t>- „Bring“ während </a:t>
                      </a:r>
                      <a:r>
                        <a:rPr lang="de-DE" sz="1800" dirty="0" smtClean="0"/>
                        <a:t>des Sprunges </a:t>
                      </a:r>
                    </a:p>
                    <a:p>
                      <a:r>
                        <a:rPr lang="de-DE" sz="1800" dirty="0" smtClean="0"/>
                        <a:t>      Zeittakt 3 Sekunden</a:t>
                      </a:r>
                    </a:p>
                    <a:p>
                      <a:endParaRPr lang="de-DE" sz="1800" dirty="0" smtClean="0"/>
                    </a:p>
                    <a:p>
                      <a:r>
                        <a:rPr lang="de-DE" sz="1800" dirty="0" smtClean="0"/>
                        <a:t>- Kraftvolle, motivierte Sprünge</a:t>
                      </a:r>
                    </a:p>
                    <a:p>
                      <a:endParaRPr lang="de-DE" sz="1800" dirty="0" smtClean="0"/>
                    </a:p>
                    <a:p>
                      <a:r>
                        <a:rPr lang="de-DE" sz="1800" dirty="0" smtClean="0"/>
                        <a:t>- Bringen (analog)</a:t>
                      </a:r>
                    </a:p>
                    <a:p>
                      <a:endParaRPr lang="de-DE" dirty="0"/>
                    </a:p>
                  </a:txBody>
                  <a:tcPr/>
                </a:tc>
                <a:tc>
                  <a:txBody>
                    <a:bodyPr/>
                    <a:lstStyle/>
                    <a:p>
                      <a:r>
                        <a:rPr lang="de-DE" sz="1800" dirty="0" smtClean="0"/>
                        <a:t>- Streifen/Sprung</a:t>
                      </a:r>
                    </a:p>
                    <a:p>
                      <a:pPr lvl="1"/>
                      <a:r>
                        <a:rPr lang="de-DE" sz="1800" dirty="0" smtClean="0"/>
                        <a:t>Minus 1 Punkt</a:t>
                      </a:r>
                    </a:p>
                    <a:p>
                      <a:pPr lvl="1"/>
                      <a:endParaRPr lang="de-DE" sz="1800" dirty="0" smtClean="0"/>
                    </a:p>
                    <a:p>
                      <a:r>
                        <a:rPr lang="de-DE" sz="1800" dirty="0" smtClean="0"/>
                        <a:t>- Aufsetzen/Sprung</a:t>
                      </a:r>
                    </a:p>
                    <a:p>
                      <a:pPr lvl="1"/>
                      <a:r>
                        <a:rPr lang="de-DE" sz="1800" dirty="0" smtClean="0"/>
                        <a:t>Minus 2 Punkte</a:t>
                      </a:r>
                    </a:p>
                    <a:p>
                      <a:pPr lvl="1"/>
                      <a:endParaRPr lang="de-DE" sz="1800" dirty="0" smtClean="0"/>
                    </a:p>
                    <a:p>
                      <a:r>
                        <a:rPr lang="de-DE" sz="1800" dirty="0" smtClean="0"/>
                        <a:t>- Bringen + 1 Sprung</a:t>
                      </a:r>
                    </a:p>
                    <a:p>
                      <a:pPr lvl="1"/>
                      <a:r>
                        <a:rPr lang="de-DE" sz="1800" dirty="0" smtClean="0"/>
                        <a:t>Minus 5 Punkte</a:t>
                      </a:r>
                    </a:p>
                    <a:p>
                      <a:pPr lvl="1"/>
                      <a:endParaRPr lang="de-DE" sz="1800" dirty="0" smtClean="0"/>
                    </a:p>
                    <a:p>
                      <a:r>
                        <a:rPr lang="de-DE" sz="1800" dirty="0" smtClean="0"/>
                        <a:t> - Bring. ohne Sprung, Sprünge ohne</a:t>
                      </a:r>
                    </a:p>
                    <a:p>
                      <a:r>
                        <a:rPr lang="de-DE" sz="1800" dirty="0" smtClean="0"/>
                        <a:t>    Bring.</a:t>
                      </a:r>
                    </a:p>
                    <a:p>
                      <a:pPr lvl="1"/>
                      <a:r>
                        <a:rPr lang="de-DE" sz="1800" dirty="0" smtClean="0"/>
                        <a:t>Null Punkte</a:t>
                      </a:r>
                    </a:p>
                    <a:p>
                      <a:endParaRPr lang="de-DE" sz="1800" dirty="0"/>
                    </a:p>
                  </a:txBody>
                  <a:tcPr/>
                </a:tc>
              </a:tr>
            </a:tbl>
          </a:graphicData>
        </a:graphic>
      </p:graphicFrame>
    </p:spTree>
    <p:extLst>
      <p:ext uri="{BB962C8B-B14F-4D97-AF65-F5344CB8AC3E}">
        <p14:creationId xmlns:p14="http://schemas.microsoft.com/office/powerpoint/2010/main" val="260604220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850106"/>
          </a:xfrm>
        </p:spPr>
        <p:txBody>
          <a:bodyPr>
            <a:normAutofit fontScale="90000"/>
          </a:bodyPr>
          <a:lstStyle/>
          <a:p>
            <a:r>
              <a:rPr lang="de-DE" sz="3200" dirty="0" smtClean="0">
                <a:solidFill>
                  <a:schemeClr val="tx1"/>
                </a:solidFill>
              </a:rPr>
              <a:t>Kletterwand</a:t>
            </a:r>
            <a:br>
              <a:rPr lang="de-DE" sz="3200" dirty="0" smtClean="0">
                <a:solidFill>
                  <a:schemeClr val="tx1"/>
                </a:solidFill>
              </a:rPr>
            </a:br>
            <a:r>
              <a:rPr lang="de-DE" sz="2700" dirty="0" smtClean="0">
                <a:solidFill>
                  <a:schemeClr val="tx1"/>
                </a:solidFill>
              </a:rPr>
              <a:t>Höhe BGH 3 140 cm</a:t>
            </a:r>
            <a:r>
              <a:rPr lang="de-DE" sz="3200" dirty="0" smtClean="0">
                <a:solidFill>
                  <a:schemeClr val="tx1"/>
                </a:solidFill>
              </a:rPr>
              <a:t/>
            </a:r>
            <a:br>
              <a:rPr lang="de-DE" sz="3200" dirty="0" smtClean="0">
                <a:solidFill>
                  <a:schemeClr val="tx1"/>
                </a:solidFill>
              </a:rPr>
            </a:br>
            <a:endParaRPr lang="de-DE" sz="3200" dirty="0">
              <a:solidFill>
                <a:schemeClr val="tx1"/>
              </a:solidFill>
            </a:endParaRPr>
          </a:p>
        </p:txBody>
      </p:sp>
      <p:pic>
        <p:nvPicPr>
          <p:cNvPr id="3" name="Bild 13"/>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154685" y="2204864"/>
            <a:ext cx="8806921" cy="4392488"/>
          </a:xfrm>
          <a:prstGeom prst="rect">
            <a:avLst/>
          </a:prstGeom>
        </p:spPr>
      </p:pic>
      <p:pic>
        <p:nvPicPr>
          <p:cNvPr id="4" name="Bild 13"/>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0" y="1124744"/>
            <a:ext cx="9144000" cy="5662653"/>
          </a:xfrm>
          <a:prstGeom prst="rect">
            <a:avLst/>
          </a:prstGeom>
        </p:spPr>
      </p:pic>
    </p:spTree>
    <p:extLst>
      <p:ext uri="{BB962C8B-B14F-4D97-AF65-F5344CB8AC3E}">
        <p14:creationId xmlns:p14="http://schemas.microsoft.com/office/powerpoint/2010/main" val="102237448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3200" dirty="0">
                <a:solidFill>
                  <a:schemeClr val="tx1"/>
                </a:solidFill>
              </a:rPr>
              <a:t>Kletterwand, Abstand mind. 4 m</a:t>
            </a:r>
          </a:p>
        </p:txBody>
      </p:sp>
      <p:graphicFrame>
        <p:nvGraphicFramePr>
          <p:cNvPr id="3" name="Tabelle 2"/>
          <p:cNvGraphicFramePr>
            <a:graphicFrameLocks noGrp="1"/>
          </p:cNvGraphicFramePr>
          <p:nvPr>
            <p:extLst>
              <p:ext uri="{D42A27DB-BD31-4B8C-83A1-F6EECF244321}">
                <p14:modId xmlns:p14="http://schemas.microsoft.com/office/powerpoint/2010/main" val="18444931"/>
              </p:ext>
            </p:extLst>
          </p:nvPr>
        </p:nvGraphicFramePr>
        <p:xfrm>
          <a:off x="395536" y="1484784"/>
          <a:ext cx="8208912" cy="3721608"/>
        </p:xfrm>
        <a:graphic>
          <a:graphicData uri="http://schemas.openxmlformats.org/drawingml/2006/table">
            <a:tbl>
              <a:tblPr firstRow="1" bandRow="1">
                <a:tableStyleId>{073A0DAA-6AF3-43AB-8588-CEC1D06C72B9}</a:tableStyleId>
              </a:tblPr>
              <a:tblGrid>
                <a:gridCol w="4104456"/>
                <a:gridCol w="4104456"/>
              </a:tblGrid>
              <a:tr h="370840">
                <a:tc>
                  <a:txBody>
                    <a:bodyPr/>
                    <a:lstStyle/>
                    <a:p>
                      <a:pPr algn="ctr"/>
                      <a:r>
                        <a:rPr lang="de-DE" sz="1800" dirty="0" smtClean="0"/>
                        <a:t>Ausführung</a:t>
                      </a:r>
                      <a:endParaRPr lang="de-DE"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800" dirty="0" smtClean="0"/>
                        <a:t>Pflichtabzug</a:t>
                      </a:r>
                    </a:p>
                    <a:p>
                      <a:pPr algn="ctr"/>
                      <a:endParaRPr lang="de-DE" dirty="0"/>
                    </a:p>
                  </a:txBody>
                  <a:tcPr/>
                </a:tc>
              </a:tr>
              <a:tr h="370840">
                <a:tc>
                  <a:txBody>
                    <a:bodyPr/>
                    <a:lstStyle/>
                    <a:p>
                      <a:pPr>
                        <a:lnSpc>
                          <a:spcPct val="110000"/>
                        </a:lnSpc>
                      </a:pPr>
                      <a:r>
                        <a:rPr lang="de-DE" sz="1800" dirty="0" smtClean="0"/>
                        <a:t>- Grundstellung</a:t>
                      </a:r>
                    </a:p>
                    <a:p>
                      <a:pPr>
                        <a:lnSpc>
                          <a:spcPct val="110000"/>
                        </a:lnSpc>
                      </a:pPr>
                      <a:endParaRPr lang="de-DE" sz="1800" dirty="0" smtClean="0"/>
                    </a:p>
                    <a:p>
                      <a:pPr>
                        <a:lnSpc>
                          <a:spcPct val="110000"/>
                        </a:lnSpc>
                      </a:pPr>
                      <a:r>
                        <a:rPr lang="de-DE" sz="1800" dirty="0" smtClean="0"/>
                        <a:t>- Ausfallschritt zum Werfen erlaubt</a:t>
                      </a:r>
                    </a:p>
                    <a:p>
                      <a:pPr>
                        <a:lnSpc>
                          <a:spcPct val="110000"/>
                        </a:lnSpc>
                      </a:pPr>
                      <a:endParaRPr lang="de-DE" sz="1800" dirty="0" smtClean="0"/>
                    </a:p>
                    <a:p>
                      <a:pPr>
                        <a:lnSpc>
                          <a:spcPct val="110000"/>
                        </a:lnSpc>
                      </a:pPr>
                      <a:r>
                        <a:rPr lang="de-DE" sz="1800" dirty="0" smtClean="0"/>
                        <a:t>- Zeittakt 3 Sekunden</a:t>
                      </a:r>
                    </a:p>
                    <a:p>
                      <a:pPr>
                        <a:lnSpc>
                          <a:spcPct val="110000"/>
                        </a:lnSpc>
                      </a:pPr>
                      <a:endParaRPr lang="de-DE" sz="1800" dirty="0" smtClean="0"/>
                    </a:p>
                    <a:p>
                      <a:pPr>
                        <a:lnSpc>
                          <a:spcPct val="110000"/>
                        </a:lnSpc>
                      </a:pPr>
                      <a:r>
                        <a:rPr lang="de-DE" sz="1800" dirty="0" smtClean="0"/>
                        <a:t>- Kraftvolle Klettersprünge</a:t>
                      </a:r>
                    </a:p>
                    <a:p>
                      <a:pPr>
                        <a:lnSpc>
                          <a:spcPct val="110000"/>
                        </a:lnSpc>
                      </a:pPr>
                      <a:endParaRPr lang="de-DE" sz="1800" dirty="0" smtClean="0"/>
                    </a:p>
                    <a:p>
                      <a:pPr>
                        <a:lnSpc>
                          <a:spcPct val="110000"/>
                        </a:lnSpc>
                      </a:pPr>
                      <a:r>
                        <a:rPr lang="de-DE" sz="1800" dirty="0" smtClean="0"/>
                        <a:t>- Bringen (analog)</a:t>
                      </a:r>
                    </a:p>
                    <a:p>
                      <a:endParaRPr lang="de-DE" dirty="0"/>
                    </a:p>
                  </a:txBody>
                  <a:tcPr/>
                </a:tc>
                <a:tc>
                  <a:txBody>
                    <a:bodyPr/>
                    <a:lstStyle/>
                    <a:p>
                      <a:r>
                        <a:rPr lang="de-DE" sz="1800" dirty="0" smtClean="0"/>
                        <a:t>- Bringen + ein Sprung</a:t>
                      </a:r>
                    </a:p>
                    <a:p>
                      <a:endParaRPr lang="de-DE" sz="1800" dirty="0" smtClean="0"/>
                    </a:p>
                    <a:p>
                      <a:pPr lvl="1"/>
                      <a:r>
                        <a:rPr lang="de-DE" sz="1800" dirty="0" smtClean="0"/>
                        <a:t>- Minus 5 Punkte</a:t>
                      </a:r>
                    </a:p>
                    <a:p>
                      <a:pPr marL="457129" lvl="1" indent="0">
                        <a:buNone/>
                      </a:pPr>
                      <a:endParaRPr lang="de-DE" sz="1800" dirty="0" smtClean="0"/>
                    </a:p>
                    <a:p>
                      <a:pPr marL="285750" indent="-285750">
                        <a:buFontTx/>
                        <a:buChar char="-"/>
                      </a:pPr>
                      <a:r>
                        <a:rPr lang="de-DE" sz="1800" dirty="0" smtClean="0"/>
                        <a:t>Bringen ohne Sprung, Sprünge ohne Bringen</a:t>
                      </a:r>
                    </a:p>
                    <a:p>
                      <a:pPr marL="285750" indent="-285750">
                        <a:buFontTx/>
                        <a:buChar char="-"/>
                      </a:pPr>
                      <a:endParaRPr lang="de-DE" sz="1800" dirty="0" smtClean="0"/>
                    </a:p>
                    <a:p>
                      <a:pPr lvl="1"/>
                      <a:r>
                        <a:rPr lang="de-DE" sz="1800" dirty="0" smtClean="0"/>
                        <a:t>- Null Punkte</a:t>
                      </a:r>
                    </a:p>
                    <a:p>
                      <a:endParaRPr lang="de-DE" dirty="0"/>
                    </a:p>
                  </a:txBody>
                  <a:tcPr/>
                </a:tc>
              </a:tr>
            </a:tbl>
          </a:graphicData>
        </a:graphic>
      </p:graphicFrame>
    </p:spTree>
    <p:extLst>
      <p:ext uri="{BB962C8B-B14F-4D97-AF65-F5344CB8AC3E}">
        <p14:creationId xmlns:p14="http://schemas.microsoft.com/office/powerpoint/2010/main" val="265548359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3200" dirty="0">
                <a:solidFill>
                  <a:schemeClr val="tx1"/>
                </a:solidFill>
              </a:rPr>
              <a:t>IGP </a:t>
            </a:r>
            <a:r>
              <a:rPr lang="de-DE" sz="3200" dirty="0" smtClean="0">
                <a:solidFill>
                  <a:schemeClr val="tx1"/>
                </a:solidFill>
              </a:rPr>
              <a:t>1         </a:t>
            </a:r>
            <a:br>
              <a:rPr lang="de-DE" sz="3200" dirty="0" smtClean="0">
                <a:solidFill>
                  <a:schemeClr val="tx1"/>
                </a:solidFill>
              </a:rPr>
            </a:br>
            <a:r>
              <a:rPr lang="de-DE" sz="3200" dirty="0" smtClean="0">
                <a:solidFill>
                  <a:schemeClr val="tx1"/>
                </a:solidFill>
              </a:rPr>
              <a:t>Klettersprung</a:t>
            </a:r>
            <a:endParaRPr lang="de-DE" sz="3200" dirty="0">
              <a:solidFill>
                <a:schemeClr val="tx1"/>
              </a:solidFill>
            </a:endParaRPr>
          </a:p>
        </p:txBody>
      </p:sp>
      <p:sp>
        <p:nvSpPr>
          <p:cNvPr id="3" name="Rechteck 2"/>
          <p:cNvSpPr/>
          <p:nvPr/>
        </p:nvSpPr>
        <p:spPr>
          <a:xfrm>
            <a:off x="251520" y="2164039"/>
            <a:ext cx="8712968" cy="3324756"/>
          </a:xfrm>
          <a:prstGeom prst="rect">
            <a:avLst/>
          </a:prstGeom>
        </p:spPr>
        <p:txBody>
          <a:bodyPr wrap="square">
            <a:spAutoFit/>
          </a:bodyPr>
          <a:lstStyle/>
          <a:p>
            <a:pPr>
              <a:lnSpc>
                <a:spcPct val="110000"/>
              </a:lnSpc>
            </a:pPr>
            <a:r>
              <a:rPr lang="de-DE" sz="2400" dirty="0" smtClean="0"/>
              <a:t>- Grundstellung, </a:t>
            </a:r>
            <a:r>
              <a:rPr lang="de-DE" sz="2400" dirty="0"/>
              <a:t>Mindestabstand 4 </a:t>
            </a:r>
            <a:r>
              <a:rPr lang="de-DE" sz="2400" dirty="0" smtClean="0"/>
              <a:t>m </a:t>
            </a:r>
            <a:endParaRPr lang="de-DE" sz="2400" dirty="0"/>
          </a:p>
          <a:p>
            <a:pPr>
              <a:lnSpc>
                <a:spcPct val="110000"/>
              </a:lnSpc>
            </a:pPr>
            <a:r>
              <a:rPr lang="de-DE" sz="2400" dirty="0" smtClean="0"/>
              <a:t>- Hörzeichen  </a:t>
            </a:r>
            <a:r>
              <a:rPr lang="de-DE" sz="2400" dirty="0"/>
              <a:t>„sitz</a:t>
            </a:r>
            <a:r>
              <a:rPr lang="de-DE" sz="2400" dirty="0" smtClean="0"/>
              <a:t>“</a:t>
            </a:r>
            <a:endParaRPr lang="de-DE" sz="2400" dirty="0"/>
          </a:p>
          <a:p>
            <a:pPr>
              <a:lnSpc>
                <a:spcPct val="110000"/>
              </a:lnSpc>
            </a:pPr>
            <a:r>
              <a:rPr lang="de-DE" sz="2400" dirty="0" smtClean="0"/>
              <a:t>- HF </a:t>
            </a:r>
            <a:r>
              <a:rPr lang="de-DE" sz="2400" dirty="0"/>
              <a:t>geht ohne Hund zur anderen Seite </a:t>
            </a:r>
            <a:r>
              <a:rPr lang="de-DE" sz="2400" dirty="0" smtClean="0"/>
              <a:t>der Kletterwand       </a:t>
            </a:r>
          </a:p>
          <a:p>
            <a:pPr>
              <a:lnSpc>
                <a:spcPct val="110000"/>
              </a:lnSpc>
            </a:pPr>
            <a:r>
              <a:rPr lang="de-DE" sz="2400" dirty="0" smtClean="0"/>
              <a:t>       -  </a:t>
            </a:r>
            <a:r>
              <a:rPr lang="de-DE" sz="2400" dirty="0"/>
              <a:t>Abstand mindestens 4 m</a:t>
            </a:r>
          </a:p>
          <a:p>
            <a:pPr>
              <a:lnSpc>
                <a:spcPct val="110000"/>
              </a:lnSpc>
            </a:pPr>
            <a:r>
              <a:rPr lang="de-DE" sz="2400" dirty="0" smtClean="0"/>
              <a:t>- Auf LR-A,    Hörzeichen </a:t>
            </a:r>
            <a:r>
              <a:rPr lang="de-DE" sz="2400" dirty="0"/>
              <a:t>„hopp“ + „hier</a:t>
            </a:r>
            <a:r>
              <a:rPr lang="de-DE" sz="2400" dirty="0" smtClean="0"/>
              <a:t>“</a:t>
            </a:r>
            <a:endParaRPr lang="de-DE" sz="2400" dirty="0"/>
          </a:p>
          <a:p>
            <a:pPr>
              <a:lnSpc>
                <a:spcPct val="110000"/>
              </a:lnSpc>
            </a:pPr>
            <a:r>
              <a:rPr lang="de-DE" sz="2400" dirty="0" smtClean="0"/>
              <a:t>- kraftvoller </a:t>
            </a:r>
            <a:r>
              <a:rPr lang="de-DE" sz="2400" dirty="0"/>
              <a:t>Klettersprung zum </a:t>
            </a:r>
            <a:r>
              <a:rPr lang="de-DE" sz="2400" dirty="0" smtClean="0"/>
              <a:t>Hundeführer</a:t>
            </a:r>
            <a:endParaRPr lang="de-DE" sz="2400" dirty="0"/>
          </a:p>
          <a:p>
            <a:pPr>
              <a:lnSpc>
                <a:spcPct val="110000"/>
              </a:lnSpc>
            </a:pPr>
            <a:r>
              <a:rPr lang="de-DE" sz="2400" dirty="0" smtClean="0"/>
              <a:t>- gerader </a:t>
            </a:r>
            <a:r>
              <a:rPr lang="de-DE" sz="2400" dirty="0"/>
              <a:t>Vorsitz, </a:t>
            </a:r>
            <a:r>
              <a:rPr lang="de-DE" sz="2400" dirty="0" smtClean="0"/>
              <a:t>Grundstellung </a:t>
            </a:r>
            <a:endParaRPr lang="de-DE" sz="2400" dirty="0"/>
          </a:p>
          <a:p>
            <a:pPr>
              <a:lnSpc>
                <a:spcPct val="110000"/>
              </a:lnSpc>
            </a:pPr>
            <a:r>
              <a:rPr lang="de-DE" sz="2400" dirty="0" smtClean="0"/>
              <a:t>- Zeittakt 3 Sekunden</a:t>
            </a:r>
            <a:endParaRPr lang="de-DE" sz="2400" dirty="0"/>
          </a:p>
        </p:txBody>
      </p:sp>
    </p:spTree>
    <p:extLst>
      <p:ext uri="{BB962C8B-B14F-4D97-AF65-F5344CB8AC3E}">
        <p14:creationId xmlns:p14="http://schemas.microsoft.com/office/powerpoint/2010/main" val="263658487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sz="3200" dirty="0">
                <a:solidFill>
                  <a:schemeClr val="tx1"/>
                </a:solidFill>
              </a:rPr>
              <a:t>IGP </a:t>
            </a:r>
            <a:r>
              <a:rPr lang="de-DE" sz="3200" dirty="0" smtClean="0">
                <a:solidFill>
                  <a:schemeClr val="tx1"/>
                </a:solidFill>
              </a:rPr>
              <a:t>1</a:t>
            </a:r>
            <a:br>
              <a:rPr lang="de-DE" sz="3200" dirty="0" smtClean="0">
                <a:solidFill>
                  <a:schemeClr val="tx1"/>
                </a:solidFill>
              </a:rPr>
            </a:br>
            <a:r>
              <a:rPr lang="de-DE" sz="3200" dirty="0" smtClean="0">
                <a:solidFill>
                  <a:schemeClr val="tx1"/>
                </a:solidFill>
              </a:rPr>
              <a:t>Klettersprung</a:t>
            </a:r>
            <a:r>
              <a:rPr lang="de-DE" sz="3200" dirty="0">
                <a:solidFill>
                  <a:schemeClr val="tx1"/>
                </a:solidFill>
              </a:rPr>
              <a:t>,  Hund folgt </a:t>
            </a:r>
            <a:r>
              <a:rPr lang="de-DE" sz="3200" dirty="0" smtClean="0">
                <a:solidFill>
                  <a:schemeClr val="tx1"/>
                </a:solidFill>
              </a:rPr>
              <a:t>Hundeführer</a:t>
            </a:r>
            <a:endParaRPr lang="de-DE" sz="3200" dirty="0">
              <a:solidFill>
                <a:schemeClr val="tx1"/>
              </a:solidFill>
            </a:endParaRPr>
          </a:p>
        </p:txBody>
      </p:sp>
      <p:sp>
        <p:nvSpPr>
          <p:cNvPr id="3" name="Rechteck 2"/>
          <p:cNvSpPr/>
          <p:nvPr/>
        </p:nvSpPr>
        <p:spPr>
          <a:xfrm>
            <a:off x="395536" y="1825484"/>
            <a:ext cx="8424936" cy="3797963"/>
          </a:xfrm>
          <a:prstGeom prst="rect">
            <a:avLst/>
          </a:prstGeom>
        </p:spPr>
        <p:txBody>
          <a:bodyPr wrap="square">
            <a:spAutoFit/>
          </a:bodyPr>
          <a:lstStyle/>
          <a:p>
            <a:pPr lvl="0">
              <a:lnSpc>
                <a:spcPct val="110000"/>
              </a:lnSpc>
            </a:pPr>
            <a:r>
              <a:rPr lang="de-DE" sz="2400" dirty="0"/>
              <a:t>HF hat die KW noch nicht passiert  Hund verlässt die GS, HF kann Hund zurückbringen  	</a:t>
            </a:r>
          </a:p>
          <a:p>
            <a:pPr>
              <a:lnSpc>
                <a:spcPct val="110000"/>
              </a:lnSpc>
            </a:pPr>
            <a:r>
              <a:rPr lang="de-DE" sz="2400" dirty="0" smtClean="0"/>
              <a:t>- 1</a:t>
            </a:r>
            <a:r>
              <a:rPr lang="de-DE" sz="2400" dirty="0"/>
              <a:t>. Mal  	minus 1 Wertnote</a:t>
            </a:r>
          </a:p>
          <a:p>
            <a:pPr>
              <a:lnSpc>
                <a:spcPct val="110000"/>
              </a:lnSpc>
            </a:pPr>
            <a:r>
              <a:rPr lang="de-DE" sz="2400" dirty="0" smtClean="0"/>
              <a:t>- 2</a:t>
            </a:r>
            <a:r>
              <a:rPr lang="de-DE" sz="2400" dirty="0"/>
              <a:t>. Mal  	minus 2 Wertnoten	</a:t>
            </a:r>
          </a:p>
          <a:p>
            <a:pPr>
              <a:lnSpc>
                <a:spcPct val="110000"/>
              </a:lnSpc>
            </a:pPr>
            <a:r>
              <a:rPr lang="de-DE" sz="2400" dirty="0" smtClean="0"/>
              <a:t>- 3</a:t>
            </a:r>
            <a:r>
              <a:rPr lang="de-DE" sz="2400" dirty="0"/>
              <a:t>. Mal   	Mangelhaft = Null</a:t>
            </a:r>
          </a:p>
          <a:p>
            <a:pPr lvl="0"/>
            <a:endParaRPr lang="de-DE" sz="2400" dirty="0"/>
          </a:p>
          <a:p>
            <a:pPr lvl="0">
              <a:lnSpc>
                <a:spcPct val="110000"/>
              </a:lnSpc>
            </a:pPr>
            <a:r>
              <a:rPr lang="de-DE" sz="2400" dirty="0"/>
              <a:t>Hund geht vor HZ „hopp“ los, HF befindet sich in der </a:t>
            </a:r>
            <a:r>
              <a:rPr lang="de-DE" sz="2400" dirty="0" smtClean="0"/>
              <a:t>Endgrundstellung</a:t>
            </a:r>
            <a:r>
              <a:rPr lang="de-DE" sz="2400" dirty="0"/>
              <a:t>	</a:t>
            </a:r>
          </a:p>
          <a:p>
            <a:r>
              <a:rPr lang="de-DE" sz="2400" dirty="0" smtClean="0"/>
              <a:t>- minus </a:t>
            </a:r>
            <a:r>
              <a:rPr lang="de-DE" sz="2400" dirty="0"/>
              <a:t>1 Wertnote</a:t>
            </a:r>
          </a:p>
          <a:p>
            <a:endParaRPr lang="de-DE" sz="800" dirty="0"/>
          </a:p>
        </p:txBody>
      </p:sp>
    </p:spTree>
    <p:extLst>
      <p:ext uri="{BB962C8B-B14F-4D97-AF65-F5344CB8AC3E}">
        <p14:creationId xmlns:p14="http://schemas.microsoft.com/office/powerpoint/2010/main" val="319943612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sz="3200" dirty="0">
                <a:solidFill>
                  <a:schemeClr val="tx1"/>
                </a:solidFill>
              </a:rPr>
              <a:t>IGP </a:t>
            </a:r>
            <a:r>
              <a:rPr lang="de-DE" sz="3200" dirty="0" smtClean="0">
                <a:solidFill>
                  <a:schemeClr val="tx1"/>
                </a:solidFill>
              </a:rPr>
              <a:t>1</a:t>
            </a:r>
            <a:br>
              <a:rPr lang="de-DE" sz="3200" dirty="0" smtClean="0">
                <a:solidFill>
                  <a:schemeClr val="tx1"/>
                </a:solidFill>
              </a:rPr>
            </a:br>
            <a:r>
              <a:rPr lang="de-DE" sz="3200" dirty="0" smtClean="0">
                <a:solidFill>
                  <a:schemeClr val="tx1"/>
                </a:solidFill>
              </a:rPr>
              <a:t> </a:t>
            </a:r>
            <a:r>
              <a:rPr lang="de-DE" sz="3200" dirty="0">
                <a:solidFill>
                  <a:schemeClr val="tx1"/>
                </a:solidFill>
              </a:rPr>
              <a:t>Klettersprung,  Hund folgt </a:t>
            </a:r>
            <a:r>
              <a:rPr lang="de-DE" sz="3200" dirty="0" smtClean="0">
                <a:solidFill>
                  <a:schemeClr val="tx1"/>
                </a:solidFill>
              </a:rPr>
              <a:t>Hundeführer</a:t>
            </a:r>
            <a:endParaRPr lang="de-DE" sz="3200" dirty="0">
              <a:solidFill>
                <a:schemeClr val="tx1"/>
              </a:solidFill>
            </a:endParaRPr>
          </a:p>
        </p:txBody>
      </p:sp>
      <p:sp>
        <p:nvSpPr>
          <p:cNvPr id="3" name="Rechteck 2"/>
          <p:cNvSpPr/>
          <p:nvPr/>
        </p:nvSpPr>
        <p:spPr>
          <a:xfrm>
            <a:off x="467544" y="1331503"/>
            <a:ext cx="8352928" cy="5410712"/>
          </a:xfrm>
          <a:prstGeom prst="rect">
            <a:avLst/>
          </a:prstGeom>
        </p:spPr>
        <p:txBody>
          <a:bodyPr wrap="square">
            <a:spAutoFit/>
          </a:bodyPr>
          <a:lstStyle/>
          <a:p>
            <a:pPr>
              <a:lnSpc>
                <a:spcPct val="120000"/>
              </a:lnSpc>
            </a:pPr>
            <a:endParaRPr lang="de-DE" sz="2400" dirty="0" smtClean="0"/>
          </a:p>
          <a:p>
            <a:pPr>
              <a:lnSpc>
                <a:spcPct val="120000"/>
              </a:lnSpc>
            </a:pPr>
            <a:r>
              <a:rPr lang="de-DE" sz="2400" dirty="0" smtClean="0"/>
              <a:t>- Hund </a:t>
            </a:r>
            <a:r>
              <a:rPr lang="de-DE" sz="2400" dirty="0"/>
              <a:t>steht auf und folgt dem </a:t>
            </a:r>
            <a:r>
              <a:rPr lang="de-DE" sz="2400" dirty="0" smtClean="0"/>
              <a:t>Hundeführer</a:t>
            </a:r>
            <a:endParaRPr lang="de-DE" sz="2400" dirty="0"/>
          </a:p>
          <a:p>
            <a:pPr>
              <a:lnSpc>
                <a:spcPct val="120000"/>
              </a:lnSpc>
            </a:pPr>
            <a:r>
              <a:rPr lang="de-DE" sz="2400" dirty="0" smtClean="0"/>
              <a:t>- Hundeführer </a:t>
            </a:r>
            <a:r>
              <a:rPr lang="de-DE" sz="2400" dirty="0"/>
              <a:t>neben oder hinter der </a:t>
            </a:r>
            <a:r>
              <a:rPr lang="de-DE" sz="2400" dirty="0" smtClean="0"/>
              <a:t>Kletterwand</a:t>
            </a:r>
            <a:endParaRPr lang="de-DE" sz="2400" dirty="0"/>
          </a:p>
          <a:p>
            <a:pPr lvl="1"/>
            <a:r>
              <a:rPr lang="de-DE" sz="2400" dirty="0" smtClean="0"/>
              <a:t>- Mangelhaft </a:t>
            </a:r>
            <a:r>
              <a:rPr lang="de-DE" sz="2400" dirty="0"/>
              <a:t>= NULL</a:t>
            </a:r>
          </a:p>
          <a:p>
            <a:endParaRPr lang="de-DE" sz="2400" dirty="0"/>
          </a:p>
          <a:p>
            <a:pPr>
              <a:lnSpc>
                <a:spcPct val="120000"/>
              </a:lnSpc>
            </a:pPr>
            <a:r>
              <a:rPr lang="de-DE" sz="2400" dirty="0" smtClean="0"/>
              <a:t>- Hund </a:t>
            </a:r>
            <a:r>
              <a:rPr lang="de-DE" sz="2400" dirty="0"/>
              <a:t>springt frühzeitig über die </a:t>
            </a:r>
            <a:r>
              <a:rPr lang="de-DE" sz="2400" dirty="0" smtClean="0"/>
              <a:t>Kletterwand</a:t>
            </a:r>
            <a:endParaRPr lang="de-DE" sz="2400" dirty="0"/>
          </a:p>
          <a:p>
            <a:pPr>
              <a:lnSpc>
                <a:spcPct val="120000"/>
              </a:lnSpc>
            </a:pPr>
            <a:r>
              <a:rPr lang="de-DE" sz="2400" dirty="0" smtClean="0"/>
              <a:t>- Hundeführer </a:t>
            </a:r>
            <a:r>
              <a:rPr lang="de-DE" sz="2400" dirty="0"/>
              <a:t>noch unterwegs zur </a:t>
            </a:r>
            <a:r>
              <a:rPr lang="de-DE" sz="2400" dirty="0" smtClean="0"/>
              <a:t>Endgrundstellung</a:t>
            </a:r>
            <a:endParaRPr lang="de-DE" sz="2400" dirty="0"/>
          </a:p>
          <a:p>
            <a:pPr lvl="1"/>
            <a:r>
              <a:rPr lang="de-DE" sz="2400" dirty="0" smtClean="0"/>
              <a:t>- Mangelhaft</a:t>
            </a:r>
            <a:r>
              <a:rPr lang="de-DE" sz="2400" dirty="0"/>
              <a:t>,  minus 5 P, (Vorsitz, EndGs wird nicht </a:t>
            </a:r>
            <a:r>
              <a:rPr lang="de-DE" sz="2400" dirty="0" smtClean="0"/>
              <a:t>    gezeigt</a:t>
            </a:r>
            <a:r>
              <a:rPr lang="de-DE" sz="2400" dirty="0"/>
              <a:t>)</a:t>
            </a:r>
          </a:p>
          <a:p>
            <a:pPr marL="457129" lvl="1" indent="0">
              <a:buNone/>
            </a:pPr>
            <a:endParaRPr lang="de-DE" sz="2400" dirty="0"/>
          </a:p>
          <a:p>
            <a:pPr>
              <a:lnSpc>
                <a:spcPct val="120000"/>
              </a:lnSpc>
            </a:pPr>
            <a:r>
              <a:rPr lang="de-DE" sz="2400" dirty="0" smtClean="0"/>
              <a:t>- Hund </a:t>
            </a:r>
            <a:r>
              <a:rPr lang="de-DE" sz="2400" dirty="0"/>
              <a:t>steht auf, bleibt vor </a:t>
            </a:r>
            <a:r>
              <a:rPr lang="de-DE" sz="2400" dirty="0" smtClean="0"/>
              <a:t>Kletterwand </a:t>
            </a:r>
            <a:r>
              <a:rPr lang="de-DE" sz="2400" dirty="0"/>
              <a:t>stehen</a:t>
            </a:r>
          </a:p>
          <a:p>
            <a:pPr lvl="1">
              <a:lnSpc>
                <a:spcPct val="120000"/>
              </a:lnSpc>
            </a:pPr>
            <a:r>
              <a:rPr lang="de-DE" sz="2400" dirty="0" smtClean="0"/>
              <a:t>- Hundeführer </a:t>
            </a:r>
            <a:r>
              <a:rPr lang="de-DE" sz="2400" dirty="0"/>
              <a:t>in </a:t>
            </a:r>
            <a:r>
              <a:rPr lang="de-DE" sz="2400" dirty="0" smtClean="0"/>
              <a:t>Endgrundstellung </a:t>
            </a:r>
            <a:r>
              <a:rPr lang="de-DE" sz="2400" dirty="0"/>
              <a:t>+ gibt </a:t>
            </a:r>
            <a:r>
              <a:rPr lang="de-DE" sz="2400" dirty="0" smtClean="0"/>
              <a:t>Hörzeichen</a:t>
            </a:r>
            <a:endParaRPr lang="de-DE" sz="2400" dirty="0"/>
          </a:p>
          <a:p>
            <a:pPr lvl="2"/>
            <a:r>
              <a:rPr lang="de-DE" sz="2400" dirty="0" smtClean="0"/>
              <a:t>- minus </a:t>
            </a:r>
            <a:r>
              <a:rPr lang="de-DE" sz="2400" dirty="0"/>
              <a:t>1 Wertnote</a:t>
            </a:r>
          </a:p>
        </p:txBody>
      </p:sp>
    </p:spTree>
    <p:extLst>
      <p:ext uri="{BB962C8B-B14F-4D97-AF65-F5344CB8AC3E}">
        <p14:creationId xmlns:p14="http://schemas.microsoft.com/office/powerpoint/2010/main" val="419223367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sz="3200" dirty="0" smtClean="0">
                <a:solidFill>
                  <a:schemeClr val="tx1"/>
                </a:solidFill>
              </a:rPr>
              <a:t>Bewertung     </a:t>
            </a:r>
            <a:br>
              <a:rPr lang="de-DE" sz="3200" dirty="0" smtClean="0">
                <a:solidFill>
                  <a:schemeClr val="tx1"/>
                </a:solidFill>
              </a:rPr>
            </a:br>
            <a:r>
              <a:rPr lang="de-DE" sz="3200" dirty="0" smtClean="0">
                <a:solidFill>
                  <a:schemeClr val="tx1"/>
                </a:solidFill>
              </a:rPr>
              <a:t>Voraussenden </a:t>
            </a:r>
            <a:r>
              <a:rPr lang="de-DE" sz="3200" dirty="0">
                <a:solidFill>
                  <a:schemeClr val="tx1"/>
                </a:solidFill>
              </a:rPr>
              <a:t>mit </a:t>
            </a:r>
            <a:r>
              <a:rPr lang="de-DE" sz="3200" dirty="0" smtClean="0">
                <a:solidFill>
                  <a:schemeClr val="tx1"/>
                </a:solidFill>
              </a:rPr>
              <a:t>Hinlegen</a:t>
            </a:r>
            <a:br>
              <a:rPr lang="de-DE" sz="3200" dirty="0" smtClean="0">
                <a:solidFill>
                  <a:schemeClr val="tx1"/>
                </a:solidFill>
              </a:rPr>
            </a:br>
            <a:endParaRPr lang="de-DE" sz="3200" dirty="0">
              <a:solidFill>
                <a:schemeClr val="tx1"/>
              </a:solidFill>
            </a:endParaRPr>
          </a:p>
        </p:txBody>
      </p:sp>
      <p:graphicFrame>
        <p:nvGraphicFramePr>
          <p:cNvPr id="3" name="Tabelle 2"/>
          <p:cNvGraphicFramePr>
            <a:graphicFrameLocks noGrp="1"/>
          </p:cNvGraphicFramePr>
          <p:nvPr>
            <p:extLst>
              <p:ext uri="{D42A27DB-BD31-4B8C-83A1-F6EECF244321}">
                <p14:modId xmlns:p14="http://schemas.microsoft.com/office/powerpoint/2010/main" val="3405902731"/>
              </p:ext>
            </p:extLst>
          </p:nvPr>
        </p:nvGraphicFramePr>
        <p:xfrm>
          <a:off x="251520" y="1397000"/>
          <a:ext cx="8352928" cy="2926080"/>
        </p:xfrm>
        <a:graphic>
          <a:graphicData uri="http://schemas.openxmlformats.org/drawingml/2006/table">
            <a:tbl>
              <a:tblPr firstRow="1" bandRow="1">
                <a:tableStyleId>{073A0DAA-6AF3-43AB-8588-CEC1D06C72B9}</a:tableStyleId>
              </a:tblPr>
              <a:tblGrid>
                <a:gridCol w="4176464"/>
                <a:gridCol w="4176464"/>
              </a:tblGrid>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800" dirty="0" smtClean="0"/>
                        <a:t>1. Teil (50%)</a:t>
                      </a:r>
                      <a:endParaRPr lang="de-DE"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800" dirty="0" smtClean="0"/>
                        <a:t>2. Teil (50%)</a:t>
                      </a:r>
                    </a:p>
                    <a:p>
                      <a:pPr algn="ctr"/>
                      <a:endParaRPr lang="de-DE" dirty="0"/>
                    </a:p>
                  </a:txBody>
                  <a:tcPr/>
                </a:tc>
              </a:tr>
              <a:tr h="370840">
                <a:tc>
                  <a:txBody>
                    <a:bodyPr/>
                    <a:lstStyle/>
                    <a:p>
                      <a:pPr marL="0" lvl="1" indent="0">
                        <a:buFont typeface="Arial"/>
                        <a:buNone/>
                      </a:pPr>
                      <a:endParaRPr lang="de-DE" sz="2400" b="1" dirty="0" smtClean="0"/>
                    </a:p>
                    <a:p>
                      <a:pPr marL="0" lvl="1" indent="0">
                        <a:buFont typeface="Arial"/>
                        <a:buNone/>
                      </a:pPr>
                      <a:r>
                        <a:rPr lang="de-DE" sz="2000" b="1" dirty="0" smtClean="0"/>
                        <a:t>- Grundstellung + Entwicklung</a:t>
                      </a:r>
                    </a:p>
                    <a:p>
                      <a:pPr marL="742836" lvl="2" indent="-342848">
                        <a:buFont typeface="Symbol" charset="2"/>
                        <a:buChar char="-"/>
                      </a:pPr>
                      <a:r>
                        <a:rPr lang="de-DE" sz="2000" dirty="0" smtClean="0"/>
                        <a:t>30% Übungswert</a:t>
                      </a:r>
                    </a:p>
                    <a:p>
                      <a:endParaRPr lang="de-DE" sz="2000" dirty="0" smtClean="0"/>
                    </a:p>
                    <a:p>
                      <a:r>
                        <a:rPr lang="de-DE" sz="2000" b="1" dirty="0" smtClean="0"/>
                        <a:t>- Vorauslaufen</a:t>
                      </a:r>
                    </a:p>
                    <a:p>
                      <a:pPr lvl="1"/>
                      <a:r>
                        <a:rPr lang="de-DE" sz="2000" dirty="0" smtClean="0"/>
                        <a:t>-   70% Übungswert</a:t>
                      </a:r>
                    </a:p>
                    <a:p>
                      <a:endParaRPr lang="de-DE" sz="2000" dirty="0"/>
                    </a:p>
                  </a:txBody>
                  <a:tcPr/>
                </a:tc>
                <a:tc>
                  <a:txBody>
                    <a:bodyPr/>
                    <a:lstStyle/>
                    <a:p>
                      <a:endParaRPr lang="de-DE" sz="2000" b="1" dirty="0" smtClean="0"/>
                    </a:p>
                    <a:p>
                      <a:r>
                        <a:rPr lang="de-DE" sz="2000" b="1" dirty="0" smtClean="0"/>
                        <a:t>- Hinlegen</a:t>
                      </a:r>
                    </a:p>
                    <a:p>
                      <a:pPr lvl="1"/>
                      <a:r>
                        <a:rPr lang="de-DE" sz="2000" dirty="0" smtClean="0"/>
                        <a:t>-  85% Übungswert</a:t>
                      </a:r>
                    </a:p>
                    <a:p>
                      <a:endParaRPr lang="de-DE" sz="2000" dirty="0" smtClean="0"/>
                    </a:p>
                    <a:p>
                      <a:r>
                        <a:rPr lang="de-DE" sz="2000" b="1" dirty="0" smtClean="0"/>
                        <a:t>- Grundstellung</a:t>
                      </a:r>
                    </a:p>
                    <a:p>
                      <a:pPr lvl="1"/>
                      <a:r>
                        <a:rPr lang="de-DE" sz="2000" dirty="0" smtClean="0"/>
                        <a:t>-  15 % Übungswert</a:t>
                      </a:r>
                    </a:p>
                    <a:p>
                      <a:endParaRPr lang="de-DE" sz="2000" dirty="0"/>
                    </a:p>
                  </a:txBody>
                  <a:tcPr/>
                </a:tc>
              </a:tr>
            </a:tbl>
          </a:graphicData>
        </a:graphic>
      </p:graphicFrame>
    </p:spTree>
    <p:extLst>
      <p:ext uri="{BB962C8B-B14F-4D97-AF65-F5344CB8AC3E}">
        <p14:creationId xmlns:p14="http://schemas.microsoft.com/office/powerpoint/2010/main" val="99882586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3200" dirty="0" smtClean="0">
                <a:solidFill>
                  <a:schemeClr val="tx1"/>
                </a:solidFill>
              </a:rPr>
              <a:t>Entwertung</a:t>
            </a:r>
            <a:br>
              <a:rPr lang="de-DE" sz="3200" dirty="0" smtClean="0">
                <a:solidFill>
                  <a:schemeClr val="tx1"/>
                </a:solidFill>
              </a:rPr>
            </a:br>
            <a:r>
              <a:rPr lang="de-DE" sz="3200" dirty="0" smtClean="0">
                <a:solidFill>
                  <a:schemeClr val="tx1"/>
                </a:solidFill>
              </a:rPr>
              <a:t> </a:t>
            </a:r>
            <a:r>
              <a:rPr lang="de-DE" sz="3200" dirty="0">
                <a:solidFill>
                  <a:schemeClr val="tx1"/>
                </a:solidFill>
              </a:rPr>
              <a:t>Voraussenden mit Hinlegen</a:t>
            </a:r>
          </a:p>
        </p:txBody>
      </p:sp>
      <p:sp>
        <p:nvSpPr>
          <p:cNvPr id="3" name="Rechteck 2"/>
          <p:cNvSpPr/>
          <p:nvPr/>
        </p:nvSpPr>
        <p:spPr>
          <a:xfrm>
            <a:off x="179512" y="1382286"/>
            <a:ext cx="8568952" cy="4770537"/>
          </a:xfrm>
          <a:prstGeom prst="rect">
            <a:avLst/>
          </a:prstGeom>
        </p:spPr>
        <p:txBody>
          <a:bodyPr wrap="square">
            <a:spAutoFit/>
          </a:bodyPr>
          <a:lstStyle/>
          <a:p>
            <a:pPr>
              <a:buNone/>
            </a:pPr>
            <a:endParaRPr lang="de-DE" sz="2000" b="1" dirty="0" smtClean="0"/>
          </a:p>
          <a:p>
            <a:pPr>
              <a:buNone/>
            </a:pPr>
            <a:endParaRPr lang="de-DE" sz="2000" b="1" dirty="0" smtClean="0"/>
          </a:p>
          <a:p>
            <a:pPr>
              <a:buNone/>
            </a:pPr>
            <a:r>
              <a:rPr lang="de-DE" sz="2400" b="1" dirty="0" smtClean="0"/>
              <a:t>Distanz </a:t>
            </a:r>
            <a:r>
              <a:rPr lang="de-DE" sz="2400" b="1" dirty="0"/>
              <a:t>mindestens 50% </a:t>
            </a:r>
          </a:p>
          <a:p>
            <a:r>
              <a:rPr lang="de-DE" sz="2400" b="1" dirty="0" smtClean="0"/>
              <a:t>- sonst </a:t>
            </a:r>
            <a:r>
              <a:rPr lang="de-DE" sz="2400" b="1" dirty="0"/>
              <a:t>keine Bewertung</a:t>
            </a:r>
          </a:p>
          <a:p>
            <a:pPr>
              <a:buNone/>
            </a:pPr>
            <a:endParaRPr lang="de-DE" sz="2400" b="1" dirty="0"/>
          </a:p>
          <a:p>
            <a:pPr>
              <a:buNone/>
            </a:pPr>
            <a:r>
              <a:rPr lang="de-DE" sz="2400" b="1" dirty="0"/>
              <a:t>Hund lässt sich auf 1. Hörzeichen stoppen, </a:t>
            </a:r>
          </a:p>
          <a:p>
            <a:pPr>
              <a:buNone/>
            </a:pPr>
            <a:r>
              <a:rPr lang="de-DE" sz="2400" b="1" dirty="0"/>
              <a:t>legt sich nicht.</a:t>
            </a:r>
          </a:p>
          <a:p>
            <a:pPr>
              <a:buNone/>
            </a:pPr>
            <a:endParaRPr lang="de-DE" sz="2400" b="1" dirty="0"/>
          </a:p>
          <a:p>
            <a:pPr>
              <a:buNone/>
            </a:pPr>
            <a:r>
              <a:rPr lang="de-DE" sz="2400" dirty="0"/>
              <a:t>1. </a:t>
            </a:r>
            <a:r>
              <a:rPr lang="de-DE" sz="2400" dirty="0" smtClean="0"/>
              <a:t>Zusatzhörzeichen </a:t>
            </a:r>
            <a:r>
              <a:rPr lang="de-DE" sz="2400" dirty="0"/>
              <a:t>zum Legen 			- 1,5 	Punkte</a:t>
            </a:r>
          </a:p>
          <a:p>
            <a:pPr>
              <a:buNone/>
            </a:pPr>
            <a:endParaRPr lang="de-DE" sz="2400" dirty="0"/>
          </a:p>
          <a:p>
            <a:pPr>
              <a:buNone/>
            </a:pPr>
            <a:r>
              <a:rPr lang="de-DE" sz="2400" dirty="0"/>
              <a:t>2. </a:t>
            </a:r>
            <a:r>
              <a:rPr lang="de-DE" sz="2400" dirty="0" smtClean="0"/>
              <a:t>Zusatzhörzeichen </a:t>
            </a:r>
            <a:r>
              <a:rPr lang="de-DE" sz="2400" dirty="0"/>
              <a:t>zum Legen 		 	- 2,5 	Punkte</a:t>
            </a:r>
          </a:p>
          <a:p>
            <a:pPr>
              <a:buNone/>
            </a:pPr>
            <a:endParaRPr lang="de-DE" sz="2400" dirty="0"/>
          </a:p>
          <a:p>
            <a:pPr>
              <a:buNone/>
            </a:pPr>
            <a:r>
              <a:rPr lang="de-DE" sz="2400" dirty="0"/>
              <a:t>Legt sich nicht					</a:t>
            </a:r>
            <a:r>
              <a:rPr lang="de-DE" sz="2400" dirty="0" smtClean="0"/>
              <a:t>- </a:t>
            </a:r>
            <a:r>
              <a:rPr lang="de-DE" sz="2400" dirty="0"/>
              <a:t>3,5    </a:t>
            </a:r>
            <a:r>
              <a:rPr lang="de-DE" sz="2400" dirty="0" smtClean="0"/>
              <a:t> Punkte</a:t>
            </a:r>
            <a:endParaRPr lang="de-AT" sz="2400" dirty="0"/>
          </a:p>
        </p:txBody>
      </p:sp>
    </p:spTree>
    <p:extLst>
      <p:ext uri="{BB962C8B-B14F-4D97-AF65-F5344CB8AC3E}">
        <p14:creationId xmlns:p14="http://schemas.microsoft.com/office/powerpoint/2010/main" val="281859057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3200" dirty="0" smtClean="0">
                <a:solidFill>
                  <a:schemeClr val="tx1"/>
                </a:solidFill>
              </a:rPr>
              <a:t>Entwertung</a:t>
            </a:r>
            <a:br>
              <a:rPr lang="de-DE" sz="3200" dirty="0" smtClean="0">
                <a:solidFill>
                  <a:schemeClr val="tx1"/>
                </a:solidFill>
              </a:rPr>
            </a:br>
            <a:r>
              <a:rPr lang="de-DE" sz="3200" dirty="0" smtClean="0">
                <a:solidFill>
                  <a:schemeClr val="tx1"/>
                </a:solidFill>
              </a:rPr>
              <a:t> </a:t>
            </a:r>
            <a:r>
              <a:rPr lang="de-DE" sz="3200" dirty="0">
                <a:solidFill>
                  <a:schemeClr val="tx1"/>
                </a:solidFill>
              </a:rPr>
              <a:t>Voraussenden mit Hinlegen</a:t>
            </a:r>
          </a:p>
        </p:txBody>
      </p:sp>
      <p:sp>
        <p:nvSpPr>
          <p:cNvPr id="3" name="Rechteck 2"/>
          <p:cNvSpPr/>
          <p:nvPr/>
        </p:nvSpPr>
        <p:spPr>
          <a:xfrm>
            <a:off x="107504" y="1890117"/>
            <a:ext cx="8712968" cy="3416320"/>
          </a:xfrm>
          <a:prstGeom prst="rect">
            <a:avLst/>
          </a:prstGeom>
        </p:spPr>
        <p:txBody>
          <a:bodyPr wrap="square">
            <a:spAutoFit/>
          </a:bodyPr>
          <a:lstStyle/>
          <a:p>
            <a:pPr>
              <a:buNone/>
            </a:pPr>
            <a:endParaRPr lang="de-DE" sz="2400" b="1" dirty="0" smtClean="0"/>
          </a:p>
          <a:p>
            <a:pPr>
              <a:buNone/>
            </a:pPr>
            <a:r>
              <a:rPr lang="de-DE" sz="2400" b="1" dirty="0" smtClean="0"/>
              <a:t>Hund </a:t>
            </a:r>
            <a:r>
              <a:rPr lang="de-DE" sz="2400" b="1" dirty="0"/>
              <a:t>lässt sich erst auf 2. Zusatzhörzeichen </a:t>
            </a:r>
            <a:r>
              <a:rPr lang="de-DE" sz="2400" b="1" dirty="0" smtClean="0"/>
              <a:t>stoppen.</a:t>
            </a:r>
            <a:endParaRPr lang="de-DE" sz="2400" b="1" dirty="0"/>
          </a:p>
          <a:p>
            <a:pPr>
              <a:buNone/>
            </a:pPr>
            <a:endParaRPr lang="de-DE" sz="2400" b="1" dirty="0"/>
          </a:p>
          <a:p>
            <a:pPr>
              <a:buNone/>
            </a:pPr>
            <a:r>
              <a:rPr lang="de-DE" sz="2400" dirty="0"/>
              <a:t>Legt sich		       				- 3,5 	Punkte</a:t>
            </a:r>
          </a:p>
          <a:p>
            <a:pPr>
              <a:buNone/>
            </a:pPr>
            <a:r>
              <a:rPr lang="de-DE" sz="2400" dirty="0"/>
              <a:t>   </a:t>
            </a:r>
            <a:endParaRPr lang="de-AT" sz="2400" dirty="0"/>
          </a:p>
          <a:p>
            <a:pPr>
              <a:buNone/>
            </a:pPr>
            <a:r>
              <a:rPr lang="de-DE" sz="2400" b="1" dirty="0"/>
              <a:t>Hund lässt sich auf 2. Zusatzhörzeichen nicht </a:t>
            </a:r>
            <a:r>
              <a:rPr lang="de-DE" sz="2400" b="1" dirty="0" smtClean="0"/>
              <a:t>stoppen</a:t>
            </a:r>
          </a:p>
          <a:p>
            <a:pPr>
              <a:buNone/>
            </a:pPr>
            <a:endParaRPr lang="de-DE" sz="2400" b="1" dirty="0" smtClean="0"/>
          </a:p>
          <a:p>
            <a:pPr>
              <a:buNone/>
            </a:pPr>
            <a:r>
              <a:rPr lang="de-DE" sz="2400" b="1" dirty="0"/>
              <a:t>	</a:t>
            </a:r>
            <a:r>
              <a:rPr lang="de-DE" sz="2400" dirty="0"/>
              <a:t>	</a:t>
            </a:r>
            <a:r>
              <a:rPr lang="de-DE" sz="2400" dirty="0" smtClean="0"/>
              <a:t>                                                                 0     Punkte                                          </a:t>
            </a:r>
            <a:endParaRPr lang="de-AT" sz="2400" dirty="0"/>
          </a:p>
          <a:p>
            <a:pPr>
              <a:buNone/>
            </a:pPr>
            <a:r>
              <a:rPr lang="de-DE" sz="2400" dirty="0"/>
              <a:t>	  	</a:t>
            </a:r>
          </a:p>
        </p:txBody>
      </p:sp>
    </p:spTree>
    <p:extLst>
      <p:ext uri="{BB962C8B-B14F-4D97-AF65-F5344CB8AC3E}">
        <p14:creationId xmlns:p14="http://schemas.microsoft.com/office/powerpoint/2010/main" val="2678160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3200" dirty="0" smtClean="0">
                <a:solidFill>
                  <a:schemeClr val="tx1"/>
                </a:solidFill>
              </a:rPr>
              <a:t>Abteilung B </a:t>
            </a:r>
            <a:br>
              <a:rPr lang="de-DE" sz="3200" dirty="0" smtClean="0">
                <a:solidFill>
                  <a:schemeClr val="tx1"/>
                </a:solidFill>
              </a:rPr>
            </a:br>
            <a:r>
              <a:rPr lang="de-DE" sz="3200" dirty="0" smtClean="0">
                <a:solidFill>
                  <a:schemeClr val="tx1"/>
                </a:solidFill>
              </a:rPr>
              <a:t>LR </a:t>
            </a:r>
            <a:r>
              <a:rPr lang="de-DE" sz="3200" dirty="0">
                <a:solidFill>
                  <a:schemeClr val="tx1"/>
                </a:solidFill>
              </a:rPr>
              <a:t>Anforderung</a:t>
            </a:r>
          </a:p>
        </p:txBody>
      </p:sp>
      <p:sp>
        <p:nvSpPr>
          <p:cNvPr id="3" name="Rechteck 2"/>
          <p:cNvSpPr/>
          <p:nvPr/>
        </p:nvSpPr>
        <p:spPr>
          <a:xfrm>
            <a:off x="179512" y="2060848"/>
            <a:ext cx="14441454" cy="2585323"/>
          </a:xfrm>
          <a:prstGeom prst="rect">
            <a:avLst/>
          </a:prstGeom>
        </p:spPr>
        <p:txBody>
          <a:bodyPr wrap="square">
            <a:spAutoFit/>
          </a:bodyPr>
          <a:lstStyle/>
          <a:p>
            <a:r>
              <a:rPr lang="de-DE" sz="2400" dirty="0" smtClean="0"/>
              <a:t>Geräte auf vorgeschriebene Maße und Höhe kontrollieren</a:t>
            </a:r>
          </a:p>
          <a:p>
            <a:endParaRPr lang="de-DE" sz="2400" dirty="0" smtClean="0"/>
          </a:p>
          <a:p>
            <a:r>
              <a:rPr lang="de-DE" sz="2400" dirty="0" smtClean="0"/>
              <a:t>Abstände markieren (mind. </a:t>
            </a:r>
            <a:r>
              <a:rPr lang="de-DE" sz="2400" dirty="0" smtClean="0">
                <a:ln>
                  <a:solidFill>
                    <a:srgbClr val="FF0000"/>
                  </a:solidFill>
                </a:ln>
                <a:solidFill>
                  <a:srgbClr val="FF0000"/>
                </a:solidFill>
              </a:rPr>
              <a:t>4 Meter</a:t>
            </a:r>
            <a:r>
              <a:rPr lang="de-DE" sz="2400" dirty="0" smtClean="0"/>
              <a:t>)</a:t>
            </a:r>
          </a:p>
          <a:p>
            <a:endParaRPr lang="de-DE" sz="2400" dirty="0" smtClean="0"/>
          </a:p>
          <a:p>
            <a:r>
              <a:rPr lang="de-DE" sz="2400" dirty="0" smtClean="0"/>
              <a:t>Beurteilung Verhalten des Hundes </a:t>
            </a:r>
          </a:p>
          <a:p>
            <a:r>
              <a:rPr lang="de-DE" sz="2400" dirty="0" smtClean="0"/>
              <a:t>Aufmerksamkeit  von Anfangs-GS bis Abschluss der Übung</a:t>
            </a:r>
          </a:p>
          <a:p>
            <a:endParaRPr lang="de-DE" dirty="0"/>
          </a:p>
        </p:txBody>
      </p:sp>
    </p:spTree>
    <p:extLst>
      <p:ext uri="{BB962C8B-B14F-4D97-AF65-F5344CB8AC3E}">
        <p14:creationId xmlns:p14="http://schemas.microsoft.com/office/powerpoint/2010/main" val="241124766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3200" dirty="0" smtClean="0">
                <a:solidFill>
                  <a:schemeClr val="tx1"/>
                </a:solidFill>
              </a:rPr>
              <a:t>Entwertung</a:t>
            </a:r>
            <a:br>
              <a:rPr lang="de-DE" sz="3200" dirty="0" smtClean="0">
                <a:solidFill>
                  <a:schemeClr val="tx1"/>
                </a:solidFill>
              </a:rPr>
            </a:br>
            <a:r>
              <a:rPr lang="de-DE" sz="3200" dirty="0" smtClean="0">
                <a:solidFill>
                  <a:schemeClr val="tx1"/>
                </a:solidFill>
              </a:rPr>
              <a:t> </a:t>
            </a:r>
            <a:r>
              <a:rPr lang="de-DE" sz="3200" dirty="0">
                <a:solidFill>
                  <a:schemeClr val="tx1"/>
                </a:solidFill>
              </a:rPr>
              <a:t>Voraussenden mit Hinlegen</a:t>
            </a:r>
          </a:p>
        </p:txBody>
      </p:sp>
      <p:sp>
        <p:nvSpPr>
          <p:cNvPr id="3" name="Rechteck 2"/>
          <p:cNvSpPr/>
          <p:nvPr/>
        </p:nvSpPr>
        <p:spPr>
          <a:xfrm>
            <a:off x="107504" y="1413064"/>
            <a:ext cx="8712968" cy="4185761"/>
          </a:xfrm>
          <a:prstGeom prst="rect">
            <a:avLst/>
          </a:prstGeom>
        </p:spPr>
        <p:txBody>
          <a:bodyPr wrap="square">
            <a:spAutoFit/>
          </a:bodyPr>
          <a:lstStyle/>
          <a:p>
            <a:pPr>
              <a:buNone/>
            </a:pPr>
            <a:endParaRPr lang="de-DE" b="1" dirty="0" smtClean="0"/>
          </a:p>
          <a:p>
            <a:pPr>
              <a:buNone/>
            </a:pPr>
            <a:endParaRPr lang="de-DE" b="1" dirty="0" smtClean="0"/>
          </a:p>
          <a:p>
            <a:pPr>
              <a:buNone/>
            </a:pPr>
            <a:r>
              <a:rPr lang="de-DE" sz="2400" b="1" dirty="0" smtClean="0"/>
              <a:t>Hund </a:t>
            </a:r>
            <a:r>
              <a:rPr lang="de-DE" sz="2400" b="1" dirty="0"/>
              <a:t>hat bei Voraus direkt auf 1. </a:t>
            </a:r>
            <a:r>
              <a:rPr lang="de-DE" sz="2400" b="1" dirty="0" smtClean="0"/>
              <a:t>Hörzeichen </a:t>
            </a:r>
            <a:r>
              <a:rPr lang="de-DE" sz="2400" b="1" dirty="0"/>
              <a:t>„Platz“ </a:t>
            </a:r>
          </a:p>
          <a:p>
            <a:pPr>
              <a:buNone/>
            </a:pPr>
            <a:r>
              <a:rPr lang="de-DE" sz="2400" b="1" dirty="0"/>
              <a:t>Platz gemacht,</a:t>
            </a:r>
            <a:r>
              <a:rPr lang="de-DE" sz="2400" dirty="0"/>
              <a:t> </a:t>
            </a:r>
          </a:p>
          <a:p>
            <a:pPr>
              <a:buNone/>
            </a:pPr>
            <a:r>
              <a:rPr lang="de-DE" sz="2400" b="1" dirty="0"/>
              <a:t>steht  beim Herkommen  des </a:t>
            </a:r>
            <a:r>
              <a:rPr lang="de-DE" sz="2400" b="1" dirty="0" smtClean="0"/>
              <a:t>Hundeführers </a:t>
            </a:r>
            <a:r>
              <a:rPr lang="de-DE" sz="2400" b="1" dirty="0"/>
              <a:t>auf</a:t>
            </a:r>
          </a:p>
          <a:p>
            <a:pPr>
              <a:buNone/>
            </a:pPr>
            <a:endParaRPr lang="de-DE" sz="2400" b="1" dirty="0"/>
          </a:p>
          <a:p>
            <a:pPr>
              <a:buNone/>
            </a:pPr>
            <a:r>
              <a:rPr lang="de-DE" sz="2400" dirty="0"/>
              <a:t>lässt sich bis auf 50% der Distanz zum HF durch</a:t>
            </a:r>
          </a:p>
          <a:p>
            <a:pPr>
              <a:buNone/>
            </a:pPr>
            <a:r>
              <a:rPr lang="de-DE" sz="2400" dirty="0"/>
              <a:t>ein HZ stoppen. </a:t>
            </a:r>
          </a:p>
          <a:p>
            <a:pPr>
              <a:buNone/>
            </a:pPr>
            <a:r>
              <a:rPr lang="de-DE" sz="2400" dirty="0"/>
              <a:t>	 									</a:t>
            </a:r>
            <a:r>
              <a:rPr lang="de-DE" sz="2400" dirty="0" smtClean="0"/>
              <a:t>                                                     bis  </a:t>
            </a:r>
            <a:r>
              <a:rPr lang="de-DE" sz="2400" dirty="0"/>
              <a:t>- 5 </a:t>
            </a:r>
            <a:r>
              <a:rPr lang="de-DE" sz="2400" dirty="0" smtClean="0"/>
              <a:t>Punkte</a:t>
            </a:r>
          </a:p>
          <a:p>
            <a:pPr>
              <a:buNone/>
            </a:pPr>
            <a:endParaRPr lang="de-DE" dirty="0"/>
          </a:p>
          <a:p>
            <a:pPr algn="ctr"/>
            <a:r>
              <a:rPr lang="de-DE" sz="2000" b="1" dirty="0">
                <a:ln>
                  <a:solidFill>
                    <a:srgbClr val="FF0000"/>
                  </a:solidFill>
                </a:ln>
                <a:solidFill>
                  <a:srgbClr val="FF0000"/>
                </a:solidFill>
              </a:rPr>
              <a:t>Weiteres Fehlverhalten wird zusätzlich  entwertet.</a:t>
            </a:r>
            <a:endParaRPr lang="de-AT" sz="2000" b="1" dirty="0">
              <a:ln>
                <a:solidFill>
                  <a:srgbClr val="FF0000"/>
                </a:solidFill>
              </a:ln>
              <a:solidFill>
                <a:srgbClr val="FF0000"/>
              </a:solidFill>
            </a:endParaRPr>
          </a:p>
        </p:txBody>
      </p:sp>
    </p:spTree>
    <p:extLst>
      <p:ext uri="{BB962C8B-B14F-4D97-AF65-F5344CB8AC3E}">
        <p14:creationId xmlns:p14="http://schemas.microsoft.com/office/powerpoint/2010/main" val="341680927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3200" dirty="0">
                <a:solidFill>
                  <a:schemeClr val="tx1"/>
                </a:solidFill>
              </a:rPr>
              <a:t>Ablegen unter </a:t>
            </a:r>
            <a:r>
              <a:rPr lang="de-DE" sz="3200" dirty="0" smtClean="0">
                <a:solidFill>
                  <a:schemeClr val="tx1"/>
                </a:solidFill>
              </a:rPr>
              <a:t>Ablenkung</a:t>
            </a:r>
            <a:br>
              <a:rPr lang="de-DE" sz="3200" dirty="0" smtClean="0">
                <a:solidFill>
                  <a:schemeClr val="tx1"/>
                </a:solidFill>
              </a:rPr>
            </a:br>
            <a:endParaRPr lang="de-DE" sz="3200" dirty="0">
              <a:solidFill>
                <a:schemeClr val="tx1"/>
              </a:solidFill>
            </a:endParaRPr>
          </a:p>
        </p:txBody>
      </p:sp>
      <p:graphicFrame>
        <p:nvGraphicFramePr>
          <p:cNvPr id="3" name="Tabelle 2"/>
          <p:cNvGraphicFramePr>
            <a:graphicFrameLocks noGrp="1"/>
          </p:cNvGraphicFramePr>
          <p:nvPr>
            <p:extLst>
              <p:ext uri="{D42A27DB-BD31-4B8C-83A1-F6EECF244321}">
                <p14:modId xmlns:p14="http://schemas.microsoft.com/office/powerpoint/2010/main" val="831203829"/>
              </p:ext>
            </p:extLst>
          </p:nvPr>
        </p:nvGraphicFramePr>
        <p:xfrm>
          <a:off x="323528" y="1397000"/>
          <a:ext cx="8496944" cy="4968240"/>
        </p:xfrm>
        <a:graphic>
          <a:graphicData uri="http://schemas.openxmlformats.org/drawingml/2006/table">
            <a:tbl>
              <a:tblPr firstRow="1" bandRow="1">
                <a:tableStyleId>{073A0DAA-6AF3-43AB-8588-CEC1D06C72B9}</a:tableStyleId>
              </a:tblPr>
              <a:tblGrid>
                <a:gridCol w="4248472"/>
                <a:gridCol w="4248472"/>
              </a:tblGrid>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800" dirty="0" smtClean="0"/>
                        <a:t>BH/VT , IBGH 1- 3, IGP-V+1 + 2</a:t>
                      </a:r>
                    </a:p>
                    <a:p>
                      <a:pPr algn="ctr"/>
                      <a:endParaRPr lang="de-DE"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800" dirty="0" smtClean="0"/>
                        <a:t>IGP 3</a:t>
                      </a:r>
                    </a:p>
                    <a:p>
                      <a:pPr algn="ctr"/>
                      <a:endParaRPr lang="de-DE" dirty="0"/>
                    </a:p>
                  </a:txBody>
                  <a:tcPr/>
                </a:tc>
              </a:tr>
              <a:tr h="370840">
                <a:tc>
                  <a:txBody>
                    <a:bodyPr/>
                    <a:lstStyle/>
                    <a:p>
                      <a:r>
                        <a:rPr lang="de-DE" sz="2800" dirty="0" smtClean="0"/>
                        <a:t>- GS, HZ auf LR A.</a:t>
                      </a:r>
                    </a:p>
                    <a:p>
                      <a:endParaRPr lang="de-DE" sz="2800" dirty="0" smtClean="0"/>
                    </a:p>
                    <a:p>
                      <a:r>
                        <a:rPr lang="de-DE" sz="2800" dirty="0" smtClean="0"/>
                        <a:t>- Distanz HF Hund</a:t>
                      </a:r>
                    </a:p>
                    <a:p>
                      <a:endParaRPr lang="de-DE" sz="2800" dirty="0" smtClean="0"/>
                    </a:p>
                    <a:p>
                      <a:pPr lvl="1"/>
                      <a:r>
                        <a:rPr lang="de-DE" sz="2400" dirty="0" smtClean="0"/>
                        <a:t>- Mindestens 30 Schritt</a:t>
                      </a:r>
                    </a:p>
                    <a:p>
                      <a:pPr lvl="1"/>
                      <a:endParaRPr lang="de-DE" sz="2400" dirty="0" smtClean="0"/>
                    </a:p>
                    <a:p>
                      <a:r>
                        <a:rPr lang="de-DE" sz="2800" dirty="0" smtClean="0"/>
                        <a:t>- HF Standort:</a:t>
                      </a:r>
                    </a:p>
                    <a:p>
                      <a:pPr lvl="1"/>
                      <a:r>
                        <a:rPr lang="de-DE" sz="2400" dirty="0" smtClean="0"/>
                        <a:t>In Sicht des Hundes</a:t>
                      </a:r>
                    </a:p>
                    <a:p>
                      <a:pPr lvl="1"/>
                      <a:r>
                        <a:rPr lang="de-DE" sz="2400" dirty="0" smtClean="0"/>
                        <a:t>mit Rücken dem Hund zugewandt</a:t>
                      </a:r>
                    </a:p>
                    <a:p>
                      <a:endParaRPr lang="de-DE" dirty="0"/>
                    </a:p>
                  </a:txBody>
                  <a:tcPr/>
                </a:tc>
                <a:tc>
                  <a:txBody>
                    <a:bodyPr/>
                    <a:lstStyle/>
                    <a:p>
                      <a:pPr>
                        <a:lnSpc>
                          <a:spcPct val="110000"/>
                        </a:lnSpc>
                      </a:pPr>
                      <a:r>
                        <a:rPr lang="de-DE" sz="2800" dirty="0" smtClean="0"/>
                        <a:t>- GS, HZ auf LR A.</a:t>
                      </a:r>
                    </a:p>
                    <a:p>
                      <a:pPr>
                        <a:lnSpc>
                          <a:spcPct val="110000"/>
                        </a:lnSpc>
                      </a:pPr>
                      <a:endParaRPr lang="de-DE" sz="2800" dirty="0" smtClean="0"/>
                    </a:p>
                    <a:p>
                      <a:pPr>
                        <a:lnSpc>
                          <a:spcPct val="110000"/>
                        </a:lnSpc>
                      </a:pPr>
                      <a:r>
                        <a:rPr lang="de-DE" sz="2800" dirty="0" smtClean="0"/>
                        <a:t>- Distanz HF Hund</a:t>
                      </a:r>
                    </a:p>
                    <a:p>
                      <a:pPr>
                        <a:lnSpc>
                          <a:spcPct val="110000"/>
                        </a:lnSpc>
                      </a:pPr>
                      <a:endParaRPr lang="de-DE" sz="2800" dirty="0" smtClean="0"/>
                    </a:p>
                    <a:p>
                      <a:pPr lvl="1">
                        <a:lnSpc>
                          <a:spcPct val="110000"/>
                        </a:lnSpc>
                      </a:pPr>
                      <a:r>
                        <a:rPr lang="de-DE" sz="2400" dirty="0" smtClean="0"/>
                        <a:t>- Mindestens 30 Schritt</a:t>
                      </a:r>
                    </a:p>
                    <a:p>
                      <a:pPr lvl="1">
                        <a:lnSpc>
                          <a:spcPct val="110000"/>
                        </a:lnSpc>
                      </a:pPr>
                      <a:endParaRPr lang="de-DE" sz="2400" dirty="0" smtClean="0"/>
                    </a:p>
                    <a:p>
                      <a:pPr>
                        <a:lnSpc>
                          <a:spcPct val="110000"/>
                        </a:lnSpc>
                      </a:pPr>
                      <a:r>
                        <a:rPr lang="de-DE" sz="2800" dirty="0" smtClean="0"/>
                        <a:t>- HF Standort:</a:t>
                      </a:r>
                    </a:p>
                    <a:p>
                      <a:pPr lvl="1">
                        <a:lnSpc>
                          <a:spcPct val="110000"/>
                        </a:lnSpc>
                      </a:pPr>
                      <a:r>
                        <a:rPr lang="de-DE" sz="2400" dirty="0" smtClean="0"/>
                        <a:t>außer Sicht des Hundes</a:t>
                      </a:r>
                    </a:p>
                    <a:p>
                      <a:endParaRPr lang="de-DE" dirty="0"/>
                    </a:p>
                  </a:txBody>
                  <a:tcPr/>
                </a:tc>
              </a:tr>
            </a:tbl>
          </a:graphicData>
        </a:graphic>
      </p:graphicFrame>
    </p:spTree>
    <p:extLst>
      <p:ext uri="{BB962C8B-B14F-4D97-AF65-F5344CB8AC3E}">
        <p14:creationId xmlns:p14="http://schemas.microsoft.com/office/powerpoint/2010/main" val="138689140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3200" dirty="0" smtClean="0">
                <a:solidFill>
                  <a:schemeClr val="tx1"/>
                </a:solidFill>
              </a:rPr>
              <a:t>Bewertung</a:t>
            </a:r>
            <a:br>
              <a:rPr lang="de-DE" sz="3200" dirty="0" smtClean="0">
                <a:solidFill>
                  <a:schemeClr val="tx1"/>
                </a:solidFill>
              </a:rPr>
            </a:br>
            <a:r>
              <a:rPr lang="de-DE" sz="3200" dirty="0" smtClean="0">
                <a:solidFill>
                  <a:schemeClr val="tx1"/>
                </a:solidFill>
              </a:rPr>
              <a:t> </a:t>
            </a:r>
            <a:r>
              <a:rPr lang="de-DE" sz="3200" dirty="0">
                <a:solidFill>
                  <a:schemeClr val="tx1"/>
                </a:solidFill>
              </a:rPr>
              <a:t>Ablegen unter Ablenkung</a:t>
            </a:r>
          </a:p>
        </p:txBody>
      </p:sp>
      <p:sp>
        <p:nvSpPr>
          <p:cNvPr id="3" name="Rechteck 2"/>
          <p:cNvSpPr/>
          <p:nvPr/>
        </p:nvSpPr>
        <p:spPr>
          <a:xfrm>
            <a:off x="179512" y="2197894"/>
            <a:ext cx="8640960" cy="2462213"/>
          </a:xfrm>
          <a:prstGeom prst="rect">
            <a:avLst/>
          </a:prstGeom>
        </p:spPr>
        <p:txBody>
          <a:bodyPr wrap="square">
            <a:spAutoFit/>
          </a:bodyPr>
          <a:lstStyle/>
          <a:p>
            <a:r>
              <a:rPr lang="de-DE" sz="3200" b="1" dirty="0" smtClean="0"/>
              <a:t>- Grundstellung</a:t>
            </a:r>
            <a:endParaRPr lang="de-DE" sz="3200" b="1" dirty="0"/>
          </a:p>
          <a:p>
            <a:pPr lvl="1"/>
            <a:r>
              <a:rPr lang="de-DE" sz="2900" dirty="0" smtClean="0"/>
              <a:t>- 30</a:t>
            </a:r>
            <a:r>
              <a:rPr lang="de-DE" sz="2900" dirty="0"/>
              <a:t>% Übungswert</a:t>
            </a:r>
          </a:p>
          <a:p>
            <a:endParaRPr lang="de-DE" sz="3200" dirty="0"/>
          </a:p>
          <a:p>
            <a:r>
              <a:rPr lang="de-DE" sz="3200" b="1" dirty="0" smtClean="0"/>
              <a:t>- Ablegen </a:t>
            </a:r>
            <a:r>
              <a:rPr lang="de-DE" sz="3200" b="1" dirty="0"/>
              <a:t>+ Verbleiben</a:t>
            </a:r>
          </a:p>
          <a:p>
            <a:pPr lvl="1"/>
            <a:r>
              <a:rPr lang="de-DE" sz="2900" dirty="0" smtClean="0"/>
              <a:t>- 70</a:t>
            </a:r>
            <a:r>
              <a:rPr lang="de-DE" sz="2900" dirty="0"/>
              <a:t>% Übungswert</a:t>
            </a:r>
            <a:endParaRPr lang="de-DE" sz="3200" dirty="0"/>
          </a:p>
        </p:txBody>
      </p:sp>
    </p:spTree>
    <p:extLst>
      <p:ext uri="{BB962C8B-B14F-4D97-AF65-F5344CB8AC3E}">
        <p14:creationId xmlns:p14="http://schemas.microsoft.com/office/powerpoint/2010/main" val="391104420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sz="3200" dirty="0" smtClean="0">
                <a:solidFill>
                  <a:schemeClr val="tx1"/>
                </a:solidFill>
              </a:rPr>
              <a:t>Entwertung</a:t>
            </a:r>
            <a:br>
              <a:rPr lang="de-DE" sz="3200" dirty="0" smtClean="0">
                <a:solidFill>
                  <a:schemeClr val="tx1"/>
                </a:solidFill>
              </a:rPr>
            </a:br>
            <a:r>
              <a:rPr lang="de-DE" sz="3200" dirty="0" smtClean="0">
                <a:solidFill>
                  <a:schemeClr val="tx1"/>
                </a:solidFill>
              </a:rPr>
              <a:t> </a:t>
            </a:r>
            <a:r>
              <a:rPr lang="de-DE" sz="3200" dirty="0">
                <a:solidFill>
                  <a:schemeClr val="tx1"/>
                </a:solidFill>
              </a:rPr>
              <a:t>Ablegen unter </a:t>
            </a:r>
            <a:r>
              <a:rPr lang="de-DE" sz="3200" dirty="0" smtClean="0">
                <a:solidFill>
                  <a:schemeClr val="tx1"/>
                </a:solidFill>
              </a:rPr>
              <a:t>Ablenkung</a:t>
            </a:r>
            <a:br>
              <a:rPr lang="de-DE" sz="3200" dirty="0" smtClean="0">
                <a:solidFill>
                  <a:schemeClr val="tx1"/>
                </a:solidFill>
              </a:rPr>
            </a:br>
            <a:endParaRPr lang="de-DE" sz="3200" dirty="0">
              <a:solidFill>
                <a:schemeClr val="tx1"/>
              </a:solidFill>
            </a:endParaRPr>
          </a:p>
        </p:txBody>
      </p:sp>
      <p:sp>
        <p:nvSpPr>
          <p:cNvPr id="3" name="Rechteck 2"/>
          <p:cNvSpPr/>
          <p:nvPr/>
        </p:nvSpPr>
        <p:spPr>
          <a:xfrm>
            <a:off x="179512" y="2705725"/>
            <a:ext cx="8856984" cy="2970044"/>
          </a:xfrm>
          <a:prstGeom prst="rect">
            <a:avLst/>
          </a:prstGeom>
        </p:spPr>
        <p:txBody>
          <a:bodyPr wrap="square">
            <a:spAutoFit/>
          </a:bodyPr>
          <a:lstStyle/>
          <a:p>
            <a:pPr>
              <a:lnSpc>
                <a:spcPct val="110000"/>
              </a:lnSpc>
            </a:pPr>
            <a:endParaRPr lang="de-DE" b="1" dirty="0" smtClean="0"/>
          </a:p>
          <a:p>
            <a:pPr>
              <a:lnSpc>
                <a:spcPct val="110000"/>
              </a:lnSpc>
            </a:pPr>
            <a:endParaRPr lang="de-DE" b="1" dirty="0"/>
          </a:p>
          <a:p>
            <a:pPr>
              <a:lnSpc>
                <a:spcPct val="110000"/>
              </a:lnSpc>
            </a:pPr>
            <a:r>
              <a:rPr lang="de-DE" b="1" dirty="0" smtClean="0"/>
              <a:t>Hund </a:t>
            </a:r>
            <a:r>
              <a:rPr lang="de-DE" b="1" dirty="0"/>
              <a:t>kommt HF beim Abholen entgegen</a:t>
            </a:r>
          </a:p>
          <a:p>
            <a:pPr>
              <a:lnSpc>
                <a:spcPct val="110000"/>
              </a:lnSpc>
            </a:pPr>
            <a:r>
              <a:rPr lang="de-DE" dirty="0"/>
              <a:t>Bis </a:t>
            </a:r>
            <a:r>
              <a:rPr lang="mr-IN" dirty="0"/>
              <a:t>–</a:t>
            </a:r>
            <a:r>
              <a:rPr lang="de-DE" dirty="0"/>
              <a:t> 3 </a:t>
            </a:r>
            <a:r>
              <a:rPr lang="de-DE" dirty="0" smtClean="0"/>
              <a:t>Punkte</a:t>
            </a:r>
          </a:p>
          <a:p>
            <a:pPr>
              <a:lnSpc>
                <a:spcPct val="110000"/>
              </a:lnSpc>
            </a:pPr>
            <a:endParaRPr lang="de-DE" dirty="0"/>
          </a:p>
          <a:p>
            <a:pPr>
              <a:lnSpc>
                <a:spcPct val="110000"/>
              </a:lnSpc>
            </a:pPr>
            <a:endParaRPr lang="de-DE" sz="800" dirty="0"/>
          </a:p>
          <a:p>
            <a:pPr>
              <a:lnSpc>
                <a:spcPct val="110000"/>
              </a:lnSpc>
            </a:pPr>
            <a:r>
              <a:rPr lang="de-DE" b="1" dirty="0"/>
              <a:t>Hund entfernt sich um mehr als 3 Meter</a:t>
            </a:r>
          </a:p>
          <a:p>
            <a:pPr>
              <a:lnSpc>
                <a:spcPct val="110000"/>
              </a:lnSpc>
            </a:pPr>
            <a:r>
              <a:rPr lang="de-DE" dirty="0"/>
              <a:t>Teilbewertung mit 50 % </a:t>
            </a:r>
            <a:r>
              <a:rPr lang="de-DE" dirty="0" smtClean="0"/>
              <a:t>möglich</a:t>
            </a:r>
          </a:p>
          <a:p>
            <a:pPr>
              <a:lnSpc>
                <a:spcPct val="110000"/>
              </a:lnSpc>
            </a:pPr>
            <a:endParaRPr lang="de-DE" dirty="0"/>
          </a:p>
          <a:p>
            <a:pPr>
              <a:lnSpc>
                <a:spcPct val="110000"/>
              </a:lnSpc>
            </a:pPr>
            <a:r>
              <a:rPr lang="de-DE" dirty="0" smtClean="0"/>
              <a:t>Weiteres Fehlverhalten entwertet  entsprechend!</a:t>
            </a:r>
            <a:endParaRPr lang="de-DE" dirty="0"/>
          </a:p>
        </p:txBody>
      </p:sp>
      <p:graphicFrame>
        <p:nvGraphicFramePr>
          <p:cNvPr id="4" name="Tabelle 3"/>
          <p:cNvGraphicFramePr>
            <a:graphicFrameLocks noGrp="1"/>
          </p:cNvGraphicFramePr>
          <p:nvPr>
            <p:extLst>
              <p:ext uri="{D42A27DB-BD31-4B8C-83A1-F6EECF244321}">
                <p14:modId xmlns:p14="http://schemas.microsoft.com/office/powerpoint/2010/main" val="650943642"/>
              </p:ext>
            </p:extLst>
          </p:nvPr>
        </p:nvGraphicFramePr>
        <p:xfrm>
          <a:off x="107505" y="1397000"/>
          <a:ext cx="8928990" cy="1402080"/>
        </p:xfrm>
        <a:graphic>
          <a:graphicData uri="http://schemas.openxmlformats.org/drawingml/2006/table">
            <a:tbl>
              <a:tblPr bandRow="1">
                <a:tableStyleId>{073A0DAA-6AF3-43AB-8588-CEC1D06C72B9}</a:tableStyleId>
              </a:tblPr>
              <a:tblGrid>
                <a:gridCol w="1785798"/>
                <a:gridCol w="1785798"/>
                <a:gridCol w="1785798"/>
                <a:gridCol w="1785798"/>
                <a:gridCol w="1785798"/>
              </a:tblGrid>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dirty="0" smtClean="0">
                          <a:solidFill>
                            <a:schemeClr val="bg1"/>
                          </a:solidFill>
                          <a:latin typeface="Arial"/>
                          <a:cs typeface="Arial"/>
                        </a:rPr>
                        <a:t>gegenführender</a:t>
                      </a:r>
                      <a:r>
                        <a:rPr lang="de-DE" sz="1600" baseline="0" dirty="0" smtClean="0">
                          <a:solidFill>
                            <a:schemeClr val="bg1"/>
                          </a:solidFill>
                          <a:latin typeface="Arial"/>
                          <a:cs typeface="Arial"/>
                        </a:rPr>
                        <a:t> Hund</a:t>
                      </a:r>
                      <a:endParaRPr lang="de-DE" sz="1600" dirty="0" smtClean="0">
                        <a:solidFill>
                          <a:schemeClr val="bg1"/>
                        </a:solidFill>
                        <a:latin typeface="Arial"/>
                        <a:cs typeface="Arial"/>
                      </a:endParaRPr>
                    </a:p>
                    <a:p>
                      <a:pPr algn="ctr"/>
                      <a:endParaRPr lang="de-DE" sz="16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dirty="0" smtClean="0">
                          <a:solidFill>
                            <a:srgbClr val="FF0000"/>
                          </a:solidFill>
                          <a:latin typeface="Arial"/>
                          <a:cs typeface="Arial"/>
                        </a:rPr>
                        <a:t>BH/VT ?</a:t>
                      </a:r>
                    </a:p>
                    <a:p>
                      <a:pPr algn="ctr"/>
                      <a:endParaRPr lang="de-DE" sz="1600" dirty="0"/>
                    </a:p>
                  </a:txBody>
                  <a:tcPr/>
                </a:tc>
                <a:tc>
                  <a:txBody>
                    <a:bodyPr/>
                    <a:lstStyle/>
                    <a:p>
                      <a:pPr algn="ctr"/>
                      <a:r>
                        <a:rPr lang="de-DE" sz="1600" dirty="0">
                          <a:solidFill>
                            <a:schemeClr val="bg1"/>
                          </a:solidFill>
                          <a:latin typeface="Arial"/>
                          <a:cs typeface="Arial"/>
                        </a:rPr>
                        <a:t>IGP</a:t>
                      </a:r>
                      <a:r>
                        <a:rPr lang="de-DE" sz="1600" baseline="0" dirty="0">
                          <a:solidFill>
                            <a:schemeClr val="bg1"/>
                          </a:solidFill>
                          <a:latin typeface="Arial"/>
                          <a:cs typeface="Arial"/>
                        </a:rPr>
                        <a:t> </a:t>
                      </a:r>
                      <a:r>
                        <a:rPr lang="de-DE" sz="1600" dirty="0">
                          <a:solidFill>
                            <a:schemeClr val="bg1"/>
                          </a:solidFill>
                          <a:latin typeface="Arial"/>
                          <a:cs typeface="Arial"/>
                        </a:rPr>
                        <a:t>1/IBGH 1</a:t>
                      </a:r>
                    </a:p>
                  </a:txBody>
                  <a:tcPr/>
                </a:tc>
                <a:tc>
                  <a:txBody>
                    <a:bodyPr/>
                    <a:lstStyle/>
                    <a:p>
                      <a:pPr algn="ctr"/>
                      <a:r>
                        <a:rPr lang="de-DE" sz="1600" dirty="0">
                          <a:solidFill>
                            <a:schemeClr val="bg1"/>
                          </a:solidFill>
                          <a:latin typeface="Arial"/>
                          <a:cs typeface="Arial"/>
                        </a:rPr>
                        <a:t>IGP</a:t>
                      </a:r>
                      <a:r>
                        <a:rPr lang="de-DE" sz="1600" baseline="0" dirty="0">
                          <a:solidFill>
                            <a:schemeClr val="bg1"/>
                          </a:solidFill>
                          <a:latin typeface="Arial"/>
                          <a:cs typeface="Arial"/>
                        </a:rPr>
                        <a:t> 2 + </a:t>
                      </a:r>
                      <a:r>
                        <a:rPr lang="de-DE" sz="1600" dirty="0">
                          <a:solidFill>
                            <a:schemeClr val="bg1"/>
                          </a:solidFill>
                          <a:latin typeface="Arial"/>
                          <a:cs typeface="Arial"/>
                        </a:rPr>
                        <a:t>V/ IBGH 2</a:t>
                      </a:r>
                    </a:p>
                  </a:txBody>
                  <a:tcPr/>
                </a:tc>
                <a:tc>
                  <a:txBody>
                    <a:bodyPr/>
                    <a:lstStyle/>
                    <a:p>
                      <a:pPr algn="ctr"/>
                      <a:r>
                        <a:rPr lang="de-DE" sz="1600" dirty="0">
                          <a:solidFill>
                            <a:schemeClr val="bg1"/>
                          </a:solidFill>
                          <a:latin typeface="Arial"/>
                          <a:cs typeface="Arial"/>
                        </a:rPr>
                        <a:t>IGP 3 / IBGH 3</a:t>
                      </a:r>
                    </a:p>
                  </a:txBody>
                  <a:tcPr/>
                </a:tc>
              </a:tr>
              <a:tr h="370840">
                <a:tc>
                  <a:txBody>
                    <a:bodyPr/>
                    <a:lstStyle/>
                    <a:p>
                      <a:pPr algn="ctr"/>
                      <a:r>
                        <a:rPr lang="de-DE" sz="1600" b="1" dirty="0" smtClean="0">
                          <a:solidFill>
                            <a:schemeClr val="bg1"/>
                          </a:solidFill>
                          <a:latin typeface="Arial"/>
                          <a:cs typeface="Arial"/>
                        </a:rPr>
                        <a:t>Nach Vollendung</a:t>
                      </a:r>
                      <a:endParaRPr lang="de-DE" sz="1600" b="1" dirty="0">
                        <a:solidFill>
                          <a:schemeClr val="bg1"/>
                        </a:solidFill>
                        <a:latin typeface="Arial"/>
                        <a:cs typeface="Arial"/>
                      </a:endParaRPr>
                    </a:p>
                  </a:txBody>
                  <a:tcPr anchor="ctr"/>
                </a:tc>
                <a:tc>
                  <a:txBody>
                    <a:bodyPr/>
                    <a:lstStyle/>
                    <a:p>
                      <a:pPr algn="ctr"/>
                      <a:r>
                        <a:rPr lang="de-DE" sz="1600" b="1" dirty="0">
                          <a:solidFill>
                            <a:srgbClr val="FF0000"/>
                          </a:solidFill>
                          <a:latin typeface="Arial"/>
                          <a:cs typeface="Arial"/>
                        </a:rPr>
                        <a:t>3.Ü</a:t>
                      </a:r>
                    </a:p>
                  </a:txBody>
                  <a:tcPr anchor="ctr"/>
                </a:tc>
                <a:tc>
                  <a:txBody>
                    <a:bodyPr/>
                    <a:lstStyle/>
                    <a:p>
                      <a:pPr algn="ctr"/>
                      <a:r>
                        <a:rPr lang="de-DE" sz="1600" b="1" dirty="0">
                          <a:solidFill>
                            <a:schemeClr val="bg1"/>
                          </a:solidFill>
                          <a:latin typeface="Arial"/>
                          <a:cs typeface="Arial"/>
                        </a:rPr>
                        <a:t>3.Ü</a:t>
                      </a:r>
                    </a:p>
                  </a:txBody>
                  <a:tcPr anchor="ctr"/>
                </a:tc>
                <a:tc>
                  <a:txBody>
                    <a:bodyPr/>
                    <a:lstStyle/>
                    <a:p>
                      <a:pPr algn="ctr"/>
                      <a:r>
                        <a:rPr lang="de-DE" sz="1600" b="1" dirty="0">
                          <a:solidFill>
                            <a:schemeClr val="bg1"/>
                          </a:solidFill>
                          <a:latin typeface="Arial"/>
                          <a:cs typeface="Arial"/>
                        </a:rPr>
                        <a:t>4.Ü</a:t>
                      </a:r>
                    </a:p>
                  </a:txBody>
                  <a:tcPr anchor="ctr"/>
                </a:tc>
                <a:tc>
                  <a:txBody>
                    <a:bodyPr/>
                    <a:lstStyle/>
                    <a:p>
                      <a:pPr algn="ctr"/>
                      <a:r>
                        <a:rPr lang="de-DE" sz="1600" b="1" dirty="0">
                          <a:solidFill>
                            <a:schemeClr val="bg1"/>
                          </a:solidFill>
                          <a:latin typeface="Arial"/>
                          <a:cs typeface="Arial"/>
                        </a:rPr>
                        <a:t>5.Ü</a:t>
                      </a:r>
                    </a:p>
                  </a:txBody>
                  <a:tcPr anchor="ctr"/>
                </a:tc>
              </a:tr>
            </a:tbl>
          </a:graphicData>
        </a:graphic>
      </p:graphicFrame>
    </p:spTree>
    <p:extLst>
      <p:ext uri="{BB962C8B-B14F-4D97-AF65-F5344CB8AC3E}">
        <p14:creationId xmlns:p14="http://schemas.microsoft.com/office/powerpoint/2010/main" val="250708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6106690"/>
          </a:xfrm>
        </p:spPr>
        <p:txBody>
          <a:bodyPr>
            <a:normAutofit fontScale="90000"/>
          </a:bodyPr>
          <a:lstStyle/>
          <a:p>
            <a:pPr>
              <a:lnSpc>
                <a:spcPct val="120000"/>
              </a:lnSpc>
            </a:pPr>
            <a:r>
              <a:rPr lang="de-DE" sz="3200" dirty="0" smtClean="0"/>
              <a:t/>
            </a:r>
            <a:br>
              <a:rPr lang="de-DE" sz="3200" dirty="0" smtClean="0"/>
            </a:br>
            <a:r>
              <a:rPr lang="de-DE" sz="3200" dirty="0" smtClean="0"/>
              <a:t/>
            </a:r>
            <a:br>
              <a:rPr lang="de-DE" sz="3200" dirty="0" smtClean="0"/>
            </a:br>
            <a:r>
              <a:rPr lang="de-DE" sz="3200" b="0" dirty="0" smtClean="0">
                <a:solidFill>
                  <a:schemeClr val="tx1"/>
                </a:solidFill>
              </a:rPr>
              <a:t>Abt</a:t>
            </a:r>
            <a:r>
              <a:rPr lang="de-DE" sz="3200" b="0" dirty="0">
                <a:solidFill>
                  <a:schemeClr val="tx1"/>
                </a:solidFill>
              </a:rPr>
              <a:t>. B, </a:t>
            </a:r>
            <a:r>
              <a:rPr lang="de-DE" sz="3600" b="0" dirty="0">
                <a:solidFill>
                  <a:schemeClr val="tx1"/>
                </a:solidFill>
              </a:rPr>
              <a:t>Hörzeichen</a:t>
            </a:r>
            <a:r>
              <a:rPr lang="de-DE" sz="3200" b="0" dirty="0">
                <a:solidFill>
                  <a:schemeClr val="tx1"/>
                </a:solidFill>
              </a:rPr>
              <a:t> (HZ</a:t>
            </a:r>
            <a:r>
              <a:rPr lang="de-DE" sz="3200" b="0" dirty="0" smtClean="0">
                <a:solidFill>
                  <a:schemeClr val="tx1"/>
                </a:solidFill>
              </a:rPr>
              <a:t>)</a:t>
            </a:r>
            <a:br>
              <a:rPr lang="de-DE" sz="3200" b="0" dirty="0" smtClean="0">
                <a:solidFill>
                  <a:schemeClr val="tx1"/>
                </a:solidFill>
              </a:rPr>
            </a:br>
            <a:r>
              <a:rPr lang="de-DE" sz="3200" dirty="0">
                <a:solidFill>
                  <a:schemeClr val="tx1"/>
                </a:solidFill>
              </a:rPr>
              <a:t/>
            </a:r>
            <a:br>
              <a:rPr lang="de-DE" sz="3200" dirty="0">
                <a:solidFill>
                  <a:schemeClr val="tx1"/>
                </a:solidFill>
              </a:rPr>
            </a:br>
            <a:r>
              <a:rPr lang="de-DE" sz="2700" dirty="0">
                <a:solidFill>
                  <a:schemeClr val="tx1"/>
                </a:solidFill>
                <a:latin typeface="+mn-lt"/>
              </a:rPr>
              <a:t>Wenn Hund Übung nach 3. HZ nicht ausführt </a:t>
            </a:r>
            <a:br>
              <a:rPr lang="de-DE" sz="2700" dirty="0">
                <a:solidFill>
                  <a:schemeClr val="tx1"/>
                </a:solidFill>
                <a:latin typeface="+mn-lt"/>
              </a:rPr>
            </a:br>
            <a:r>
              <a:rPr lang="de-DE" sz="2700" dirty="0">
                <a:solidFill>
                  <a:schemeClr val="tx1"/>
                </a:solidFill>
                <a:latin typeface="+mn-lt"/>
              </a:rPr>
              <a:t>    Abbruch der Übung ohne Bewertung (0 P.)</a:t>
            </a:r>
            <a:br>
              <a:rPr lang="de-DE" sz="2700" dirty="0">
                <a:solidFill>
                  <a:schemeClr val="tx1"/>
                </a:solidFill>
                <a:latin typeface="+mn-lt"/>
              </a:rPr>
            </a:br>
            <a:r>
              <a:rPr lang="de-DE" sz="2700" dirty="0">
                <a:solidFill>
                  <a:schemeClr val="tx1"/>
                </a:solidFill>
                <a:latin typeface="+mn-lt"/>
              </a:rPr>
              <a:t>die Prüfung kann fortgesetzt werden</a:t>
            </a:r>
            <a:br>
              <a:rPr lang="de-DE" sz="2700" dirty="0">
                <a:solidFill>
                  <a:schemeClr val="tx1"/>
                </a:solidFill>
                <a:latin typeface="+mn-lt"/>
              </a:rPr>
            </a:br>
            <a:r>
              <a:rPr lang="de-DE" sz="2700" dirty="0">
                <a:solidFill>
                  <a:schemeClr val="tx1"/>
                </a:solidFill>
                <a:latin typeface="+mn-lt"/>
              </a:rPr>
              <a:t/>
            </a:r>
            <a:br>
              <a:rPr lang="de-DE" sz="2700" dirty="0">
                <a:solidFill>
                  <a:schemeClr val="tx1"/>
                </a:solidFill>
                <a:latin typeface="+mn-lt"/>
              </a:rPr>
            </a:br>
            <a:r>
              <a:rPr lang="de-DE" sz="2700" u="sng" dirty="0">
                <a:solidFill>
                  <a:schemeClr val="tx1"/>
                </a:solidFill>
                <a:latin typeface="+mn-lt"/>
              </a:rPr>
              <a:t>Reaktion des Hundes auf HZ</a:t>
            </a:r>
            <a:br>
              <a:rPr lang="de-DE" sz="2700" u="sng" dirty="0">
                <a:solidFill>
                  <a:schemeClr val="tx1"/>
                </a:solidFill>
                <a:latin typeface="+mn-lt"/>
              </a:rPr>
            </a:br>
            <a:r>
              <a:rPr lang="de-DE" sz="2700" dirty="0">
                <a:solidFill>
                  <a:schemeClr val="tx1"/>
                </a:solidFill>
                <a:latin typeface="+mn-lt"/>
              </a:rPr>
              <a:t>Direkte Annahme</a:t>
            </a:r>
            <a:br>
              <a:rPr lang="de-DE" sz="2700" dirty="0">
                <a:solidFill>
                  <a:schemeClr val="tx1"/>
                </a:solidFill>
                <a:latin typeface="+mn-lt"/>
              </a:rPr>
            </a:br>
            <a:r>
              <a:rPr lang="de-DE" sz="2700" dirty="0">
                <a:solidFill>
                  <a:schemeClr val="tx1"/>
                </a:solidFill>
                <a:latin typeface="+mn-lt"/>
              </a:rPr>
              <a:t>Freudige Ausführung</a:t>
            </a:r>
            <a:br>
              <a:rPr lang="de-DE" sz="2700" dirty="0">
                <a:solidFill>
                  <a:schemeClr val="tx1"/>
                </a:solidFill>
                <a:latin typeface="+mn-lt"/>
              </a:rPr>
            </a:br>
            <a:r>
              <a:rPr lang="de-DE" sz="2700" dirty="0">
                <a:solidFill>
                  <a:schemeClr val="tx1"/>
                </a:solidFill>
                <a:latin typeface="+mn-lt"/>
              </a:rPr>
              <a:t/>
            </a:r>
            <a:br>
              <a:rPr lang="de-DE" sz="2700" dirty="0">
                <a:solidFill>
                  <a:schemeClr val="tx1"/>
                </a:solidFill>
                <a:latin typeface="+mn-lt"/>
              </a:rPr>
            </a:br>
            <a:r>
              <a:rPr lang="de-DE" sz="2700" dirty="0">
                <a:ln>
                  <a:solidFill>
                    <a:srgbClr val="FF0000"/>
                  </a:solidFill>
                </a:ln>
                <a:solidFill>
                  <a:srgbClr val="FF0000"/>
                </a:solidFill>
                <a:latin typeface="+mn-lt"/>
              </a:rPr>
              <a:t>Verhalten von Stress, Angst entwertet Übung</a:t>
            </a:r>
            <a:br>
              <a:rPr lang="de-DE" sz="2700" dirty="0">
                <a:ln>
                  <a:solidFill>
                    <a:srgbClr val="FF0000"/>
                  </a:solidFill>
                </a:ln>
                <a:solidFill>
                  <a:srgbClr val="FF0000"/>
                </a:solidFill>
                <a:latin typeface="+mn-lt"/>
              </a:rPr>
            </a:br>
            <a:endParaRPr lang="de-DE" sz="2700" dirty="0">
              <a:latin typeface="+mn-lt"/>
            </a:endParaRPr>
          </a:p>
        </p:txBody>
      </p:sp>
    </p:spTree>
    <p:extLst>
      <p:ext uri="{BB962C8B-B14F-4D97-AF65-F5344CB8AC3E}">
        <p14:creationId xmlns:p14="http://schemas.microsoft.com/office/powerpoint/2010/main" val="12764750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3200" b="0" dirty="0" smtClean="0"/>
              <a:t>Abteilung B</a:t>
            </a:r>
            <a:br>
              <a:rPr lang="de-DE" sz="3200" b="0" dirty="0" smtClean="0"/>
            </a:br>
            <a:r>
              <a:rPr lang="de-DE" sz="3200" b="0" dirty="0" smtClean="0"/>
              <a:t> </a:t>
            </a:r>
            <a:r>
              <a:rPr lang="de-DE" sz="3200" b="0" dirty="0"/>
              <a:t>Zusatz </a:t>
            </a:r>
            <a:r>
              <a:rPr lang="de-DE" sz="3200" b="0" dirty="0" smtClean="0"/>
              <a:t>Hörzeichen</a:t>
            </a:r>
            <a:endParaRPr lang="de-DE" sz="3200" b="0" dirty="0"/>
          </a:p>
        </p:txBody>
      </p:sp>
      <p:sp>
        <p:nvSpPr>
          <p:cNvPr id="3" name="Rechteck 2"/>
          <p:cNvSpPr/>
          <p:nvPr/>
        </p:nvSpPr>
        <p:spPr>
          <a:xfrm>
            <a:off x="0" y="274290"/>
            <a:ext cx="8820472" cy="5016758"/>
          </a:xfrm>
          <a:prstGeom prst="rect">
            <a:avLst/>
          </a:prstGeom>
        </p:spPr>
        <p:txBody>
          <a:bodyPr wrap="square">
            <a:spAutoFit/>
          </a:bodyPr>
          <a:lstStyle/>
          <a:p>
            <a:endParaRPr lang="de-DE" sz="3200" b="1" dirty="0" smtClean="0"/>
          </a:p>
          <a:p>
            <a:endParaRPr lang="de-DE" sz="3200" b="1" dirty="0"/>
          </a:p>
          <a:p>
            <a:endParaRPr lang="de-DE" sz="3200" b="1" dirty="0" smtClean="0"/>
          </a:p>
          <a:p>
            <a:endParaRPr lang="de-DE" sz="3200" b="1" dirty="0" smtClean="0"/>
          </a:p>
          <a:p>
            <a:pPr algn="ctr"/>
            <a:r>
              <a:rPr lang="de-DE" sz="2400" b="1" dirty="0" smtClean="0"/>
              <a:t>2</a:t>
            </a:r>
            <a:r>
              <a:rPr lang="de-DE" sz="2400" b="1" dirty="0"/>
              <a:t>. Zusatz HZ keine </a:t>
            </a:r>
            <a:r>
              <a:rPr lang="de-DE" sz="2400" b="1" dirty="0" smtClean="0"/>
              <a:t>Ausführung</a:t>
            </a:r>
            <a:endParaRPr lang="de-DE" sz="2400" b="1" dirty="0"/>
          </a:p>
          <a:p>
            <a:pPr lvl="1" algn="ctr"/>
            <a:r>
              <a:rPr lang="de-DE" sz="2400" dirty="0"/>
              <a:t>Übung = Null Punkte</a:t>
            </a:r>
          </a:p>
          <a:p>
            <a:pPr algn="ctr"/>
            <a:endParaRPr lang="de-DE" sz="2400" dirty="0"/>
          </a:p>
          <a:p>
            <a:pPr algn="ctr"/>
            <a:r>
              <a:rPr lang="de-DE" sz="2400" b="1" dirty="0"/>
              <a:t>2. Zusatz HZ bei Teilübung keine Ausführung</a:t>
            </a:r>
          </a:p>
          <a:p>
            <a:pPr lvl="1" algn="ctr"/>
            <a:r>
              <a:rPr lang="de-DE" sz="2400" dirty="0"/>
              <a:t>Gesamtübung = max. hohes Mangelhaft</a:t>
            </a:r>
          </a:p>
          <a:p>
            <a:pPr algn="ctr"/>
            <a:endParaRPr lang="de-DE" sz="2400" dirty="0"/>
          </a:p>
          <a:p>
            <a:pPr algn="ctr"/>
            <a:r>
              <a:rPr lang="de-DE" sz="2400" b="1" dirty="0"/>
              <a:t>Hund beginnt Übung ohne HZ</a:t>
            </a:r>
          </a:p>
          <a:p>
            <a:pPr lvl="1" algn="ctr"/>
            <a:r>
              <a:rPr lang="de-DE" sz="2400" dirty="0"/>
              <a:t>Teilübung = mangelhaft</a:t>
            </a:r>
          </a:p>
        </p:txBody>
      </p:sp>
    </p:spTree>
    <p:extLst>
      <p:ext uri="{BB962C8B-B14F-4D97-AF65-F5344CB8AC3E}">
        <p14:creationId xmlns:p14="http://schemas.microsoft.com/office/powerpoint/2010/main" val="4795237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idx="4294967295"/>
          </p:nvPr>
        </p:nvSpPr>
        <p:spPr>
          <a:xfrm>
            <a:off x="0" y="274638"/>
            <a:ext cx="8229600" cy="1143000"/>
          </a:xfrm>
        </p:spPr>
        <p:txBody>
          <a:bodyPr>
            <a:normAutofit/>
          </a:bodyPr>
          <a:lstStyle/>
          <a:p>
            <a:r>
              <a:rPr lang="de-DE" sz="3200" b="0" dirty="0" smtClean="0">
                <a:solidFill>
                  <a:schemeClr val="tx1"/>
                </a:solidFill>
              </a:rPr>
              <a:t>Abteilung B </a:t>
            </a:r>
            <a:br>
              <a:rPr lang="de-DE" sz="3200" b="0" dirty="0" smtClean="0">
                <a:solidFill>
                  <a:schemeClr val="tx1"/>
                </a:solidFill>
              </a:rPr>
            </a:br>
            <a:r>
              <a:rPr lang="de-DE" sz="3200" b="0" dirty="0" smtClean="0">
                <a:solidFill>
                  <a:schemeClr val="tx1"/>
                </a:solidFill>
              </a:rPr>
              <a:t>Zusatzhörzeichen </a:t>
            </a:r>
            <a:endParaRPr lang="de-DE" sz="3200" b="0" dirty="0">
              <a:solidFill>
                <a:schemeClr val="tx1"/>
              </a:solidFill>
            </a:endParaRPr>
          </a:p>
        </p:txBody>
      </p:sp>
      <p:sp>
        <p:nvSpPr>
          <p:cNvPr id="3" name="Rechteck 2"/>
          <p:cNvSpPr/>
          <p:nvPr/>
        </p:nvSpPr>
        <p:spPr>
          <a:xfrm>
            <a:off x="1403648" y="3244333"/>
            <a:ext cx="6138219" cy="3046988"/>
          </a:xfrm>
          <a:prstGeom prst="rect">
            <a:avLst/>
          </a:prstGeom>
        </p:spPr>
        <p:txBody>
          <a:bodyPr wrap="none">
            <a:spAutoFit/>
          </a:bodyPr>
          <a:lstStyle/>
          <a:p>
            <a:pPr>
              <a:lnSpc>
                <a:spcPct val="120000"/>
              </a:lnSpc>
            </a:pPr>
            <a:r>
              <a:rPr lang="de-DE" sz="2000" dirty="0" smtClean="0"/>
              <a:t>1</a:t>
            </a:r>
            <a:r>
              <a:rPr lang="de-DE" sz="2400" dirty="0" smtClean="0"/>
              <a:t>. Zusatz-HZ: „befriedigend“ für Teilübung</a:t>
            </a:r>
          </a:p>
          <a:p>
            <a:pPr>
              <a:lnSpc>
                <a:spcPct val="120000"/>
              </a:lnSpc>
            </a:pPr>
            <a:r>
              <a:rPr lang="de-DE" sz="2400" dirty="0" smtClean="0"/>
              <a:t>2. Zusatz-HZ: „mangelhaft“ für Teilübung</a:t>
            </a:r>
          </a:p>
          <a:p>
            <a:endParaRPr lang="de-DE" sz="2400" dirty="0" smtClean="0"/>
          </a:p>
          <a:p>
            <a:pPr>
              <a:lnSpc>
                <a:spcPct val="120000"/>
              </a:lnSpc>
            </a:pPr>
            <a:r>
              <a:rPr lang="de-DE" sz="2400" u="sng" dirty="0" smtClean="0"/>
              <a:t>z. B.: 5 Punkte für Teilübung:</a:t>
            </a:r>
          </a:p>
          <a:p>
            <a:pPr>
              <a:lnSpc>
                <a:spcPct val="120000"/>
              </a:lnSpc>
            </a:pPr>
            <a:r>
              <a:rPr lang="de-DE" sz="2400" dirty="0" smtClean="0"/>
              <a:t>1. Zusatz-HZ: „befriedigend“ - 1,5 Punkte</a:t>
            </a:r>
          </a:p>
          <a:p>
            <a:pPr>
              <a:lnSpc>
                <a:spcPct val="120000"/>
              </a:lnSpc>
            </a:pPr>
            <a:r>
              <a:rPr lang="de-DE" sz="2400" dirty="0" smtClean="0"/>
              <a:t>2. Zusatz-HZ: „mangelhaft“    - 2,5 Punkte</a:t>
            </a:r>
          </a:p>
          <a:p>
            <a:endParaRPr lang="de-DE" sz="2400" dirty="0"/>
          </a:p>
        </p:txBody>
      </p:sp>
    </p:spTree>
    <p:extLst>
      <p:ext uri="{BB962C8B-B14F-4D97-AF65-F5344CB8AC3E}">
        <p14:creationId xmlns:p14="http://schemas.microsoft.com/office/powerpoint/2010/main" val="1164414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p:cNvGraphicFramePr>
            <a:graphicFrameLocks noGrp="1"/>
          </p:cNvGraphicFramePr>
          <p:nvPr>
            <p:extLst>
              <p:ext uri="{D42A27DB-BD31-4B8C-83A1-F6EECF244321}">
                <p14:modId xmlns:p14="http://schemas.microsoft.com/office/powerpoint/2010/main" val="3414451253"/>
              </p:ext>
            </p:extLst>
          </p:nvPr>
        </p:nvGraphicFramePr>
        <p:xfrm>
          <a:off x="179512" y="188640"/>
          <a:ext cx="8823564" cy="6333104"/>
        </p:xfrm>
        <a:graphic>
          <a:graphicData uri="http://schemas.openxmlformats.org/drawingml/2006/table">
            <a:tbl>
              <a:tblPr/>
              <a:tblGrid>
                <a:gridCol w="3366071"/>
                <a:gridCol w="2041041"/>
                <a:gridCol w="1708226"/>
                <a:gridCol w="1708226"/>
              </a:tblGrid>
              <a:tr h="432047">
                <a:tc>
                  <a:txBody>
                    <a:bodyPr/>
                    <a:lstStyle/>
                    <a:p>
                      <a:pPr lvl="0" algn="ctr" fontAlgn="ctr"/>
                      <a:r>
                        <a:rPr lang="de-DE" sz="1600" b="1" i="0" u="none" strike="noStrike" dirty="0">
                          <a:solidFill>
                            <a:srgbClr val="000000"/>
                          </a:solidFill>
                          <a:effectLst/>
                          <a:latin typeface="Arial"/>
                          <a:cs typeface="Arial"/>
                        </a:rPr>
                        <a:t>Übung</a:t>
                      </a:r>
                    </a:p>
                  </a:txBody>
                  <a:tcPr marL="8930" marR="8930" marT="893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lvl="0" algn="ctr" fontAlgn="ctr"/>
                      <a:r>
                        <a:rPr lang="de-DE" sz="1600" b="1" i="0" u="none" strike="noStrike" dirty="0">
                          <a:solidFill>
                            <a:srgbClr val="000000"/>
                          </a:solidFill>
                          <a:effectLst/>
                          <a:latin typeface="Arial"/>
                          <a:cs typeface="Arial"/>
                        </a:rPr>
                        <a:t>IGP-1</a:t>
                      </a:r>
                    </a:p>
                  </a:txBody>
                  <a:tcPr marL="8930" marR="8930" marT="893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lvl="0" algn="ctr" fontAlgn="ctr"/>
                      <a:r>
                        <a:rPr lang="de-DE" sz="1600" b="1" i="0" u="none" strike="noStrike" dirty="0">
                          <a:solidFill>
                            <a:srgbClr val="000000"/>
                          </a:solidFill>
                          <a:effectLst/>
                          <a:latin typeface="Arial"/>
                          <a:cs typeface="Arial"/>
                        </a:rPr>
                        <a:t>IGP-2</a:t>
                      </a:r>
                    </a:p>
                  </a:txBody>
                  <a:tcPr marL="8930" marR="8930" marT="893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lvl="0" algn="ctr" fontAlgn="ctr"/>
                      <a:r>
                        <a:rPr lang="de-DE" sz="1600" b="1" i="0" u="none" strike="noStrike" dirty="0">
                          <a:solidFill>
                            <a:srgbClr val="000000"/>
                          </a:solidFill>
                          <a:effectLst/>
                          <a:latin typeface="Arial"/>
                          <a:cs typeface="Arial"/>
                        </a:rPr>
                        <a:t>IGP-3</a:t>
                      </a:r>
                    </a:p>
                  </a:txBody>
                  <a:tcPr marL="8930" marR="8930" marT="893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505294">
                <a:tc>
                  <a:txBody>
                    <a:bodyPr/>
                    <a:lstStyle/>
                    <a:p>
                      <a:pPr lvl="0" algn="ctr" fontAlgn="ctr"/>
                      <a:r>
                        <a:rPr lang="de-DE" sz="1600" b="1" i="0" u="none" strike="noStrike" dirty="0">
                          <a:solidFill>
                            <a:srgbClr val="000000"/>
                          </a:solidFill>
                          <a:effectLst/>
                          <a:latin typeface="Arial"/>
                          <a:cs typeface="Arial"/>
                        </a:rPr>
                        <a:t>Freifolge</a:t>
                      </a:r>
                    </a:p>
                  </a:txBody>
                  <a:tcPr marL="8930" marR="8930" marT="893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lvl="0" algn="ctr" fontAlgn="ctr"/>
                      <a:r>
                        <a:rPr lang="de-DE" sz="1600" b="1" i="0" u="none" strike="noStrike" dirty="0" smtClean="0">
                          <a:solidFill>
                            <a:srgbClr val="CA0906"/>
                          </a:solidFill>
                          <a:effectLst/>
                          <a:latin typeface="Arial"/>
                          <a:cs typeface="Arial"/>
                        </a:rPr>
                        <a:t>    15 </a:t>
                      </a:r>
                      <a:r>
                        <a:rPr lang="de-DE" sz="1600" b="1" i="0" u="none" strike="noStrike" dirty="0">
                          <a:solidFill>
                            <a:srgbClr val="CA0906"/>
                          </a:solidFill>
                          <a:effectLst/>
                          <a:latin typeface="Arial"/>
                          <a:ea typeface="Wingdings"/>
                          <a:cs typeface="Arial"/>
                          <a:sym typeface="Wingdings"/>
                        </a:rPr>
                        <a:t></a:t>
                      </a:r>
                      <a:r>
                        <a:rPr lang="de-DE" sz="1600" b="1" i="0" u="none" strike="noStrike" dirty="0">
                          <a:solidFill>
                            <a:srgbClr val="CA0906"/>
                          </a:solidFill>
                          <a:effectLst/>
                          <a:latin typeface="Arial"/>
                          <a:cs typeface="Arial"/>
                        </a:rPr>
                        <a:t>      </a:t>
                      </a:r>
                    </a:p>
                  </a:txBody>
                  <a:tcPr marL="8930" marR="8930" marT="893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lvl="0" algn="ctr" fontAlgn="ctr"/>
                      <a:r>
                        <a:rPr lang="de-DE" sz="1600" b="1" i="0" u="none" strike="noStrike" dirty="0" smtClean="0">
                          <a:solidFill>
                            <a:srgbClr val="CA0906"/>
                          </a:solidFill>
                          <a:effectLst/>
                          <a:latin typeface="Arial"/>
                          <a:cs typeface="Arial"/>
                        </a:rPr>
                        <a:t>    15 </a:t>
                      </a:r>
                      <a:r>
                        <a:rPr lang="de-DE" sz="1600" b="1" i="0" u="none" strike="noStrike" dirty="0">
                          <a:solidFill>
                            <a:srgbClr val="CA0906"/>
                          </a:solidFill>
                          <a:effectLst/>
                          <a:latin typeface="Arial"/>
                          <a:ea typeface="Wingdings"/>
                          <a:cs typeface="Arial"/>
                          <a:sym typeface="Wingdings"/>
                        </a:rPr>
                        <a:t></a:t>
                      </a:r>
                      <a:endParaRPr lang="de-DE" sz="1600" b="1" i="0" u="none" strike="noStrike" dirty="0">
                        <a:solidFill>
                          <a:srgbClr val="CA0906"/>
                        </a:solidFill>
                        <a:effectLst/>
                        <a:latin typeface="Arial"/>
                        <a:cs typeface="Arial"/>
                      </a:endParaRPr>
                    </a:p>
                  </a:txBody>
                  <a:tcPr marL="8930" marR="8930" marT="893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lvl="0" indent="0" algn="ctr" defTabSz="457130" rtl="0" eaLnBrk="1" fontAlgn="ctr" latinLnBrk="0" hangingPunct="1">
                        <a:lnSpc>
                          <a:spcPct val="100000"/>
                        </a:lnSpc>
                        <a:spcBef>
                          <a:spcPts val="0"/>
                        </a:spcBef>
                        <a:spcAft>
                          <a:spcPts val="0"/>
                        </a:spcAft>
                        <a:buClrTx/>
                        <a:buSzTx/>
                        <a:buFontTx/>
                        <a:buNone/>
                        <a:tabLst/>
                        <a:defRPr/>
                      </a:pPr>
                      <a:r>
                        <a:rPr lang="de-DE" sz="1600" b="1" i="0" u="none" strike="noStrike" dirty="0">
                          <a:solidFill>
                            <a:srgbClr val="CA0906"/>
                          </a:solidFill>
                          <a:effectLst/>
                          <a:latin typeface="Arial"/>
                          <a:cs typeface="Arial"/>
                        </a:rPr>
                        <a:t>15  </a:t>
                      </a:r>
                      <a:r>
                        <a:rPr lang="de-DE" sz="1600" b="1" i="0" u="none" strike="noStrike" dirty="0">
                          <a:solidFill>
                            <a:srgbClr val="CA0906"/>
                          </a:solidFill>
                          <a:effectLst/>
                          <a:latin typeface="Arial"/>
                          <a:ea typeface="Wingdings"/>
                          <a:cs typeface="Arial"/>
                          <a:sym typeface="Wingdings"/>
                        </a:rPr>
                        <a:t></a:t>
                      </a:r>
                    </a:p>
                  </a:txBody>
                  <a:tcPr marL="8930" marR="8930" marT="893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505294">
                <a:tc>
                  <a:txBody>
                    <a:bodyPr/>
                    <a:lstStyle/>
                    <a:p>
                      <a:pPr lvl="0" algn="ctr" fontAlgn="ctr"/>
                      <a:r>
                        <a:rPr lang="de-DE" sz="1600" b="1" i="0" u="none" strike="noStrike" dirty="0">
                          <a:solidFill>
                            <a:srgbClr val="000000"/>
                          </a:solidFill>
                          <a:effectLst/>
                          <a:latin typeface="Arial"/>
                          <a:cs typeface="Arial"/>
                        </a:rPr>
                        <a:t>Sitz </a:t>
                      </a:r>
                      <a:r>
                        <a:rPr lang="de-DE" sz="1600" b="1" i="0" u="none" strike="noStrike" dirty="0" err="1">
                          <a:solidFill>
                            <a:srgbClr val="000000"/>
                          </a:solidFill>
                          <a:effectLst/>
                          <a:latin typeface="Arial"/>
                          <a:cs typeface="Arial"/>
                        </a:rPr>
                        <a:t>a.d.</a:t>
                      </a:r>
                      <a:r>
                        <a:rPr lang="de-DE" sz="1600" b="1" i="0" u="none" strike="noStrike" dirty="0">
                          <a:solidFill>
                            <a:srgbClr val="000000"/>
                          </a:solidFill>
                          <a:effectLst/>
                          <a:latin typeface="Arial"/>
                          <a:cs typeface="Arial"/>
                        </a:rPr>
                        <a:t> Bewegung</a:t>
                      </a:r>
                    </a:p>
                  </a:txBody>
                  <a:tcPr marL="8930" marR="8930" marT="893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lvl="0" algn="ctr" fontAlgn="ctr"/>
                      <a:r>
                        <a:rPr lang="de-DE" sz="1600" b="1" i="0" u="none" strike="noStrike" dirty="0">
                          <a:solidFill>
                            <a:srgbClr val="000000"/>
                          </a:solidFill>
                          <a:effectLst/>
                          <a:latin typeface="Arial"/>
                          <a:cs typeface="Arial"/>
                        </a:rPr>
                        <a:t>10</a:t>
                      </a:r>
                    </a:p>
                  </a:txBody>
                  <a:tcPr marL="8930" marR="8930" marT="893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lvl="0" algn="ctr" fontAlgn="ctr"/>
                      <a:r>
                        <a:rPr lang="de-DE" sz="1600" b="1" i="0" u="none" strike="noStrike" dirty="0">
                          <a:solidFill>
                            <a:srgbClr val="000000"/>
                          </a:solidFill>
                          <a:effectLst/>
                          <a:latin typeface="Arial"/>
                          <a:cs typeface="Arial"/>
                        </a:rPr>
                        <a:t>10 </a:t>
                      </a:r>
                    </a:p>
                  </a:txBody>
                  <a:tcPr marL="8930" marR="8930" marT="893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lvl="0" algn="ctr" fontAlgn="ctr"/>
                      <a:r>
                        <a:rPr lang="de-DE" sz="1600" b="1" i="0" u="none" strike="noStrike" dirty="0" smtClean="0">
                          <a:solidFill>
                            <a:srgbClr val="CA0906"/>
                          </a:solidFill>
                          <a:effectLst/>
                          <a:latin typeface="Arial"/>
                          <a:cs typeface="Arial"/>
                        </a:rPr>
                        <a:t>   5 </a:t>
                      </a:r>
                      <a:r>
                        <a:rPr lang="de-DE" sz="1600" b="1" i="0" u="none" strike="noStrike" dirty="0">
                          <a:solidFill>
                            <a:srgbClr val="CA0906"/>
                          </a:solidFill>
                          <a:effectLst/>
                          <a:latin typeface="Arial"/>
                          <a:ea typeface="Wingdings"/>
                          <a:cs typeface="Arial"/>
                          <a:sym typeface="Wingdings"/>
                        </a:rPr>
                        <a:t></a:t>
                      </a:r>
                      <a:endParaRPr lang="de-DE" sz="1600" b="1" i="0" u="none" strike="noStrike" dirty="0">
                        <a:solidFill>
                          <a:srgbClr val="CA0906"/>
                        </a:solidFill>
                        <a:effectLst/>
                        <a:latin typeface="Arial"/>
                        <a:cs typeface="Arial"/>
                      </a:endParaRPr>
                    </a:p>
                  </a:txBody>
                  <a:tcPr marL="8930" marR="8930" marT="893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505294">
                <a:tc rowSpan="2">
                  <a:txBody>
                    <a:bodyPr/>
                    <a:lstStyle/>
                    <a:p>
                      <a:pPr lvl="0" algn="ctr" fontAlgn="ctr"/>
                      <a:r>
                        <a:rPr lang="de-DE" sz="1600" b="1" i="0" u="none" strike="noStrike" dirty="0" smtClean="0">
                          <a:solidFill>
                            <a:srgbClr val="000000"/>
                          </a:solidFill>
                          <a:effectLst/>
                          <a:latin typeface="Arial"/>
                          <a:cs typeface="Arial"/>
                        </a:rPr>
                        <a:t>Ablegen + </a:t>
                      </a:r>
                      <a:r>
                        <a:rPr lang="de-DE" sz="1600" b="1" i="0" u="none" strike="noStrike" dirty="0">
                          <a:solidFill>
                            <a:srgbClr val="000000"/>
                          </a:solidFill>
                          <a:effectLst/>
                          <a:latin typeface="Arial"/>
                          <a:cs typeface="Arial"/>
                        </a:rPr>
                        <a:t>Hier</a:t>
                      </a:r>
                    </a:p>
                  </a:txBody>
                  <a:tcPr marL="8930" marR="8930" marT="89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lvl="0" algn="ctr" fontAlgn="ctr"/>
                      <a:r>
                        <a:rPr lang="de-DE" sz="1600" b="1" i="0" u="none" strike="noStrike" dirty="0">
                          <a:solidFill>
                            <a:srgbClr val="000000"/>
                          </a:solidFill>
                          <a:effectLst/>
                          <a:latin typeface="Arial"/>
                          <a:cs typeface="Arial"/>
                        </a:rPr>
                        <a:t>10</a:t>
                      </a:r>
                    </a:p>
                  </a:txBody>
                  <a:tcPr marL="8930" marR="8930" marT="893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tc>
                  <a:txBody>
                    <a:bodyPr/>
                    <a:lstStyle/>
                    <a:p>
                      <a:pPr lvl="0" algn="ctr" fontAlgn="ctr"/>
                      <a:r>
                        <a:rPr lang="de-DE" sz="1600" b="1" i="0" u="none" strike="noStrike" dirty="0">
                          <a:solidFill>
                            <a:srgbClr val="000000"/>
                          </a:solidFill>
                          <a:effectLst/>
                          <a:latin typeface="Arial"/>
                          <a:cs typeface="Arial"/>
                        </a:rPr>
                        <a:t>10</a:t>
                      </a:r>
                    </a:p>
                  </a:txBody>
                  <a:tcPr marL="8930" marR="8930" marT="893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tc>
                  <a:txBody>
                    <a:bodyPr/>
                    <a:lstStyle/>
                    <a:p>
                      <a:pPr lvl="0" algn="ctr" fontAlgn="ctr"/>
                      <a:r>
                        <a:rPr lang="de-DE" sz="1600" b="1" i="0" u="none" strike="noStrike" dirty="0">
                          <a:solidFill>
                            <a:srgbClr val="000000"/>
                          </a:solidFill>
                          <a:effectLst/>
                          <a:latin typeface="Arial"/>
                          <a:cs typeface="Arial"/>
                        </a:rPr>
                        <a:t>10</a:t>
                      </a:r>
                    </a:p>
                  </a:txBody>
                  <a:tcPr marL="8930" marR="8930" marT="893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tr>
              <a:tr h="505294">
                <a:tc vMerge="1">
                  <a:txBody>
                    <a:bodyPr/>
                    <a:lstStyle/>
                    <a:p>
                      <a:endParaRPr lang="de-DE"/>
                    </a:p>
                  </a:txBody>
                  <a:tcPr/>
                </a:tc>
                <a:tc>
                  <a:txBody>
                    <a:bodyPr/>
                    <a:lstStyle/>
                    <a:p>
                      <a:pPr lvl="0" algn="ctr" fontAlgn="ctr"/>
                      <a:r>
                        <a:rPr lang="de-DE" sz="1600" b="1" i="0" u="none" strike="noStrike" dirty="0">
                          <a:solidFill>
                            <a:srgbClr val="000000"/>
                          </a:solidFill>
                          <a:effectLst/>
                          <a:latin typeface="Arial"/>
                          <a:cs typeface="Arial"/>
                        </a:rPr>
                        <a:t>Schritt</a:t>
                      </a:r>
                    </a:p>
                  </a:txBody>
                  <a:tcPr marL="8930" marR="8930" marT="893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tc>
                  <a:txBody>
                    <a:bodyPr/>
                    <a:lstStyle/>
                    <a:p>
                      <a:pPr lvl="0" algn="ctr" fontAlgn="ctr"/>
                      <a:r>
                        <a:rPr lang="de-DE" sz="1600" b="1" i="0" u="none" strike="noStrike" dirty="0">
                          <a:solidFill>
                            <a:srgbClr val="000000"/>
                          </a:solidFill>
                          <a:effectLst/>
                          <a:latin typeface="Arial"/>
                          <a:cs typeface="Arial"/>
                        </a:rPr>
                        <a:t>Schritt</a:t>
                      </a:r>
                    </a:p>
                  </a:txBody>
                  <a:tcPr marL="8930" marR="8930" marT="893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tc>
                  <a:txBody>
                    <a:bodyPr/>
                    <a:lstStyle/>
                    <a:p>
                      <a:pPr lvl="0" algn="ctr" fontAlgn="ctr"/>
                      <a:r>
                        <a:rPr lang="de-DE" sz="1600" b="1" i="0" u="none" strike="noStrike" dirty="0">
                          <a:solidFill>
                            <a:srgbClr val="000000"/>
                          </a:solidFill>
                          <a:effectLst/>
                          <a:latin typeface="Arial"/>
                          <a:cs typeface="Arial"/>
                        </a:rPr>
                        <a:t>Schritt, Lauf.</a:t>
                      </a:r>
                    </a:p>
                  </a:txBody>
                  <a:tcPr marL="8930" marR="8930" marT="893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tr>
              <a:tr h="505294">
                <a:tc rowSpan="2">
                  <a:txBody>
                    <a:bodyPr/>
                    <a:lstStyle/>
                    <a:p>
                      <a:pPr lvl="0" algn="ctr" fontAlgn="ctr"/>
                      <a:r>
                        <a:rPr lang="de-DE" sz="1600" b="1" i="0" u="none" strike="noStrike" dirty="0">
                          <a:solidFill>
                            <a:srgbClr val="000000"/>
                          </a:solidFill>
                          <a:effectLst/>
                          <a:latin typeface="Arial"/>
                          <a:cs typeface="Arial"/>
                        </a:rPr>
                        <a:t>Steh </a:t>
                      </a:r>
                      <a:r>
                        <a:rPr lang="de-DE" sz="1600" b="1" i="0" u="none" strike="noStrike" dirty="0" err="1">
                          <a:solidFill>
                            <a:srgbClr val="000000"/>
                          </a:solidFill>
                          <a:effectLst/>
                          <a:latin typeface="Arial"/>
                          <a:cs typeface="Arial"/>
                        </a:rPr>
                        <a:t>a.d.</a:t>
                      </a:r>
                      <a:r>
                        <a:rPr lang="de-DE" sz="1600" b="1" i="0" u="none" strike="noStrike" dirty="0">
                          <a:solidFill>
                            <a:srgbClr val="000000"/>
                          </a:solidFill>
                          <a:effectLst/>
                          <a:latin typeface="Arial"/>
                          <a:cs typeface="Arial"/>
                        </a:rPr>
                        <a:t> Bewegung </a:t>
                      </a:r>
                    </a:p>
                  </a:txBody>
                  <a:tcPr marL="8930" marR="8930" marT="893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lvl="0" algn="ctr" fontAlgn="ctr"/>
                      <a:r>
                        <a:rPr lang="de-DE" sz="1600" b="1" i="0" u="none" strike="noStrike" dirty="0">
                          <a:solidFill>
                            <a:srgbClr val="000000"/>
                          </a:solidFill>
                          <a:effectLst/>
                          <a:latin typeface="Arial"/>
                          <a:cs typeface="Arial"/>
                        </a:rPr>
                        <a:t> </a:t>
                      </a:r>
                    </a:p>
                  </a:txBody>
                  <a:tcPr marL="8930" marR="8930" marT="893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tc>
                  <a:txBody>
                    <a:bodyPr/>
                    <a:lstStyle/>
                    <a:p>
                      <a:pPr lvl="0" algn="ctr" fontAlgn="ctr"/>
                      <a:r>
                        <a:rPr lang="de-DE" sz="1600" b="1" i="0" u="none" strike="noStrike" dirty="0">
                          <a:solidFill>
                            <a:srgbClr val="CA0906"/>
                          </a:solidFill>
                          <a:effectLst/>
                          <a:latin typeface="Arial"/>
                          <a:cs typeface="Arial"/>
                        </a:rPr>
                        <a:t>5 </a:t>
                      </a:r>
                      <a:r>
                        <a:rPr lang="de-DE" sz="1600" b="1" i="0" u="none" strike="noStrike" dirty="0">
                          <a:solidFill>
                            <a:srgbClr val="CA0906"/>
                          </a:solidFill>
                          <a:effectLst/>
                          <a:latin typeface="Arial"/>
                          <a:ea typeface="Wingdings"/>
                          <a:cs typeface="Arial"/>
                          <a:sym typeface="Wingdings"/>
                        </a:rPr>
                        <a:t></a:t>
                      </a:r>
                      <a:endParaRPr lang="de-DE" sz="1600" b="1" i="0" u="none" strike="noStrike" dirty="0">
                        <a:solidFill>
                          <a:srgbClr val="CA0906"/>
                        </a:solidFill>
                        <a:effectLst/>
                        <a:latin typeface="Arial"/>
                        <a:cs typeface="Arial"/>
                      </a:endParaRPr>
                    </a:p>
                  </a:txBody>
                  <a:tcPr marL="8930" marR="8930" marT="893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tc>
                  <a:txBody>
                    <a:bodyPr/>
                    <a:lstStyle/>
                    <a:p>
                      <a:pPr lvl="0" algn="ctr" fontAlgn="ctr"/>
                      <a:r>
                        <a:rPr lang="de-DE" sz="1600" b="1" i="0" u="none" strike="noStrike" dirty="0">
                          <a:solidFill>
                            <a:schemeClr val="bg1"/>
                          </a:solidFill>
                          <a:effectLst/>
                          <a:latin typeface="Arial"/>
                          <a:cs typeface="Arial"/>
                        </a:rPr>
                        <a:t>10</a:t>
                      </a:r>
                    </a:p>
                  </a:txBody>
                  <a:tcPr marL="8930" marR="8930" marT="893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tr>
              <a:tr h="353850">
                <a:tc vMerge="1">
                  <a:txBody>
                    <a:bodyPr/>
                    <a:lstStyle/>
                    <a:p>
                      <a:endParaRPr lang="de-DE"/>
                    </a:p>
                  </a:txBody>
                  <a:tcPr/>
                </a:tc>
                <a:tc>
                  <a:txBody>
                    <a:bodyPr/>
                    <a:lstStyle/>
                    <a:p>
                      <a:pPr lvl="0" algn="ctr" fontAlgn="ctr"/>
                      <a:r>
                        <a:rPr lang="de-DE" sz="1600" b="1" i="0" u="none" strike="noStrike" dirty="0">
                          <a:solidFill>
                            <a:srgbClr val="000000"/>
                          </a:solidFill>
                          <a:effectLst/>
                          <a:latin typeface="Arial"/>
                          <a:cs typeface="Arial"/>
                        </a:rPr>
                        <a:t> </a:t>
                      </a:r>
                    </a:p>
                  </a:txBody>
                  <a:tcPr marL="8930" marR="8930" marT="893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tc>
                  <a:txBody>
                    <a:bodyPr/>
                    <a:lstStyle/>
                    <a:p>
                      <a:pPr lvl="0" algn="ctr" fontAlgn="ctr"/>
                      <a:r>
                        <a:rPr lang="de-DE" sz="1600" b="1" i="0" u="none" strike="noStrike" dirty="0">
                          <a:solidFill>
                            <a:srgbClr val="000000"/>
                          </a:solidFill>
                          <a:effectLst/>
                          <a:latin typeface="Arial"/>
                          <a:cs typeface="Arial"/>
                        </a:rPr>
                        <a:t>Schritt, Abh.</a:t>
                      </a:r>
                    </a:p>
                  </a:txBody>
                  <a:tcPr marL="8930" marR="8930" marT="893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tc>
                  <a:txBody>
                    <a:bodyPr/>
                    <a:lstStyle/>
                    <a:p>
                      <a:pPr lvl="0" algn="ctr" fontAlgn="ctr"/>
                      <a:r>
                        <a:rPr lang="de-DE" sz="1600" b="1" i="0" u="none" strike="noStrike" dirty="0">
                          <a:solidFill>
                            <a:srgbClr val="000000"/>
                          </a:solidFill>
                          <a:effectLst/>
                          <a:latin typeface="Arial"/>
                          <a:cs typeface="Arial"/>
                        </a:rPr>
                        <a:t>Lauf., Hier</a:t>
                      </a:r>
                    </a:p>
                  </a:txBody>
                  <a:tcPr marL="8930" marR="8930" marT="893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tr>
              <a:tr h="505294">
                <a:tc>
                  <a:txBody>
                    <a:bodyPr/>
                    <a:lstStyle/>
                    <a:p>
                      <a:pPr lvl="0" algn="ctr" fontAlgn="ctr"/>
                      <a:r>
                        <a:rPr lang="de-DE" sz="1600" b="1" i="0" u="none" strike="noStrike" dirty="0">
                          <a:solidFill>
                            <a:srgbClr val="000000"/>
                          </a:solidFill>
                          <a:effectLst/>
                          <a:latin typeface="Arial"/>
                          <a:cs typeface="Arial"/>
                        </a:rPr>
                        <a:t>Bringen ebene Erde</a:t>
                      </a:r>
                    </a:p>
                  </a:txBody>
                  <a:tcPr marL="8930" marR="8930" marT="893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lvl="0" algn="ctr" fontAlgn="ctr"/>
                      <a:r>
                        <a:rPr lang="de-DE" sz="1600" b="1" i="0" u="none" strike="noStrike" dirty="0">
                          <a:solidFill>
                            <a:srgbClr val="CA0906"/>
                          </a:solidFill>
                          <a:effectLst/>
                          <a:latin typeface="Arial"/>
                          <a:cs typeface="Arial"/>
                        </a:rPr>
                        <a:t>15 </a:t>
                      </a:r>
                      <a:r>
                        <a:rPr lang="de-DE" sz="1600" b="1" i="0" u="none" strike="noStrike" dirty="0">
                          <a:solidFill>
                            <a:srgbClr val="CA0906"/>
                          </a:solidFill>
                          <a:effectLst/>
                          <a:latin typeface="Arial"/>
                          <a:ea typeface="Wingdings"/>
                          <a:cs typeface="Arial"/>
                          <a:sym typeface="Wingdings"/>
                        </a:rPr>
                        <a:t></a:t>
                      </a:r>
                      <a:endParaRPr lang="de-DE" sz="1600" b="1" i="0" u="none" strike="noStrike" dirty="0">
                        <a:solidFill>
                          <a:srgbClr val="CA0906"/>
                        </a:solidFill>
                        <a:effectLst/>
                        <a:latin typeface="Arial"/>
                        <a:cs typeface="Arial"/>
                      </a:endParaRPr>
                    </a:p>
                  </a:txBody>
                  <a:tcPr marL="8930" marR="8930" marT="893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lvl="0" algn="ctr" fontAlgn="ctr"/>
                      <a:r>
                        <a:rPr lang="de-DE" sz="1600" b="1" i="0" u="none" strike="noStrike" dirty="0">
                          <a:solidFill>
                            <a:srgbClr val="000000"/>
                          </a:solidFill>
                          <a:effectLst/>
                          <a:latin typeface="Arial"/>
                          <a:cs typeface="Arial"/>
                        </a:rPr>
                        <a:t>10</a:t>
                      </a:r>
                    </a:p>
                  </a:txBody>
                  <a:tcPr marL="8930" marR="8930" marT="893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lvl="0" algn="ctr" fontAlgn="ctr"/>
                      <a:r>
                        <a:rPr lang="de-DE" sz="1600" b="1" i="0" u="none" strike="noStrike" dirty="0">
                          <a:solidFill>
                            <a:srgbClr val="000000"/>
                          </a:solidFill>
                          <a:effectLst/>
                          <a:latin typeface="Arial"/>
                          <a:cs typeface="Arial"/>
                        </a:rPr>
                        <a:t>10</a:t>
                      </a:r>
                    </a:p>
                  </a:txBody>
                  <a:tcPr marL="8930" marR="8930" marT="893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502951">
                <a:tc>
                  <a:txBody>
                    <a:bodyPr/>
                    <a:lstStyle/>
                    <a:p>
                      <a:pPr lvl="0" algn="ctr" fontAlgn="ctr"/>
                      <a:r>
                        <a:rPr lang="de-DE" sz="1600" b="1" i="0" u="none" strike="noStrike" dirty="0">
                          <a:solidFill>
                            <a:srgbClr val="000000"/>
                          </a:solidFill>
                          <a:effectLst/>
                          <a:latin typeface="Arial"/>
                          <a:cs typeface="Arial"/>
                        </a:rPr>
                        <a:t>Bringen Hürde</a:t>
                      </a:r>
                    </a:p>
                  </a:txBody>
                  <a:tcPr marL="8930" marR="8930" marT="893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lvl="0" algn="ctr" fontAlgn="ctr"/>
                      <a:r>
                        <a:rPr lang="de-DE" sz="1600" b="1" i="0" u="none" strike="noStrike" dirty="0">
                          <a:solidFill>
                            <a:srgbClr val="000000"/>
                          </a:solidFill>
                          <a:effectLst/>
                          <a:latin typeface="Arial"/>
                          <a:cs typeface="Arial"/>
                        </a:rPr>
                        <a:t>15</a:t>
                      </a:r>
                    </a:p>
                  </a:txBody>
                  <a:tcPr marL="8930" marR="8930" marT="893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lvl="0" algn="ctr" fontAlgn="ctr"/>
                      <a:r>
                        <a:rPr lang="de-DE" sz="1600" b="1" i="0" u="none" strike="noStrike" dirty="0">
                          <a:solidFill>
                            <a:srgbClr val="000000"/>
                          </a:solidFill>
                          <a:effectLst/>
                          <a:latin typeface="Arial"/>
                          <a:cs typeface="Arial"/>
                        </a:rPr>
                        <a:t>15</a:t>
                      </a:r>
                    </a:p>
                  </a:txBody>
                  <a:tcPr marL="8930" marR="8930" marT="893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lvl="0" algn="ctr" fontAlgn="ctr"/>
                      <a:r>
                        <a:rPr lang="de-DE" sz="1600" b="1" i="0" u="none" strike="noStrike" dirty="0">
                          <a:solidFill>
                            <a:srgbClr val="000000"/>
                          </a:solidFill>
                          <a:effectLst/>
                          <a:latin typeface="Arial"/>
                          <a:cs typeface="Arial"/>
                        </a:rPr>
                        <a:t>15</a:t>
                      </a:r>
                    </a:p>
                  </a:txBody>
                  <a:tcPr marL="8930" marR="8930" marT="893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505294">
                <a:tc rowSpan="2">
                  <a:txBody>
                    <a:bodyPr/>
                    <a:lstStyle/>
                    <a:p>
                      <a:pPr marL="0" marR="0" lvl="0" indent="0" algn="ctr" defTabSz="457130" rtl="0" eaLnBrk="1" fontAlgn="ctr" latinLnBrk="0" hangingPunct="1">
                        <a:lnSpc>
                          <a:spcPct val="100000"/>
                        </a:lnSpc>
                        <a:spcBef>
                          <a:spcPts val="0"/>
                        </a:spcBef>
                        <a:spcAft>
                          <a:spcPts val="0"/>
                        </a:spcAft>
                        <a:buClrTx/>
                        <a:buSzTx/>
                        <a:buFontTx/>
                        <a:buNone/>
                        <a:tabLst/>
                        <a:defRPr/>
                      </a:pPr>
                      <a:r>
                        <a:rPr lang="de-DE" sz="1600" b="1" i="0" u="none" strike="noStrike" dirty="0">
                          <a:solidFill>
                            <a:srgbClr val="000000"/>
                          </a:solidFill>
                          <a:effectLst/>
                          <a:latin typeface="Arial"/>
                          <a:cs typeface="Arial"/>
                        </a:rPr>
                        <a:t>Bringen Schrägwand</a:t>
                      </a:r>
                      <a:endParaRPr lang="de-DE" sz="1600" b="1" i="0" u="none" strike="noStrike" dirty="0">
                        <a:solidFill>
                          <a:srgbClr val="FF0000"/>
                        </a:solidFill>
                        <a:effectLst/>
                        <a:latin typeface="Arial"/>
                        <a:cs typeface="Arial"/>
                      </a:endParaRPr>
                    </a:p>
                  </a:txBody>
                  <a:tcPr marL="8930" marR="8930" marT="89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lvl="0" algn="ctr" fontAlgn="ctr"/>
                      <a:r>
                        <a:rPr lang="de-DE" sz="1600" b="1" i="0" u="none" strike="noStrike" dirty="0">
                          <a:solidFill>
                            <a:srgbClr val="000000"/>
                          </a:solidFill>
                          <a:effectLst/>
                          <a:latin typeface="Arial"/>
                          <a:cs typeface="Arial"/>
                        </a:rPr>
                        <a:t>15</a:t>
                      </a:r>
                    </a:p>
                  </a:txBody>
                  <a:tcPr marL="8930" marR="8930" marT="893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00"/>
                    </a:solidFill>
                  </a:tcPr>
                </a:tc>
                <a:tc>
                  <a:txBody>
                    <a:bodyPr/>
                    <a:lstStyle/>
                    <a:p>
                      <a:pPr lvl="0" algn="ctr" fontAlgn="ctr"/>
                      <a:r>
                        <a:rPr lang="de-DE" sz="1600" b="1" i="0" u="none" strike="noStrike" dirty="0">
                          <a:solidFill>
                            <a:srgbClr val="000000"/>
                          </a:solidFill>
                          <a:effectLst/>
                          <a:latin typeface="Arial"/>
                          <a:cs typeface="Arial"/>
                        </a:rPr>
                        <a:t>15</a:t>
                      </a:r>
                    </a:p>
                  </a:txBody>
                  <a:tcPr marL="8930" marR="8930" marT="893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tc>
                  <a:txBody>
                    <a:bodyPr/>
                    <a:lstStyle/>
                    <a:p>
                      <a:pPr lvl="0" algn="ctr" fontAlgn="ctr"/>
                      <a:r>
                        <a:rPr lang="de-DE" sz="1600" b="1" i="0" u="none" strike="noStrike" dirty="0">
                          <a:solidFill>
                            <a:srgbClr val="000000"/>
                          </a:solidFill>
                          <a:effectLst/>
                          <a:latin typeface="Arial"/>
                          <a:cs typeface="Arial"/>
                        </a:rPr>
                        <a:t>15</a:t>
                      </a:r>
                    </a:p>
                  </a:txBody>
                  <a:tcPr marL="8930" marR="8930" marT="893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tr>
              <a:tr h="409652">
                <a:tc vMerge="1">
                  <a:txBody>
                    <a:bodyPr/>
                    <a:lstStyle/>
                    <a:p>
                      <a:endParaRPr lang="de-DE"/>
                    </a:p>
                  </a:txBody>
                  <a:tcPr/>
                </a:tc>
                <a:tc>
                  <a:txBody>
                    <a:bodyPr/>
                    <a:lstStyle/>
                    <a:p>
                      <a:pPr lvl="0" algn="ctr" fontAlgn="ctr"/>
                      <a:r>
                        <a:rPr lang="de-DE" sz="1600" b="1" i="0" u="none" strike="noStrike" dirty="0">
                          <a:solidFill>
                            <a:srgbClr val="FF0000"/>
                          </a:solidFill>
                          <a:effectLst/>
                          <a:latin typeface="Arial"/>
                          <a:cs typeface="Arial"/>
                        </a:rPr>
                        <a:t>Ein Sprung ohne Bringen</a:t>
                      </a:r>
                      <a:endParaRPr lang="de-DE" sz="1600" b="1" i="0" u="none" strike="noStrike" dirty="0">
                        <a:solidFill>
                          <a:srgbClr val="000000"/>
                        </a:solidFill>
                        <a:effectLst/>
                        <a:latin typeface="Arial"/>
                        <a:cs typeface="Arial"/>
                      </a:endParaRPr>
                    </a:p>
                  </a:txBody>
                  <a:tcPr marL="8930" marR="8930" marT="893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00"/>
                    </a:solidFill>
                  </a:tcPr>
                </a:tc>
                <a:tc>
                  <a:txBody>
                    <a:bodyPr/>
                    <a:lstStyle/>
                    <a:p>
                      <a:pPr lvl="0" algn="ctr" fontAlgn="ctr"/>
                      <a:endParaRPr lang="de-DE" sz="1600" b="1" i="0" u="none" strike="noStrike" dirty="0">
                        <a:solidFill>
                          <a:srgbClr val="000000"/>
                        </a:solidFill>
                        <a:effectLst/>
                        <a:latin typeface="Arial"/>
                        <a:cs typeface="Arial"/>
                      </a:endParaRPr>
                    </a:p>
                  </a:txBody>
                  <a:tcPr marL="8930" marR="8930" marT="893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tc>
                  <a:txBody>
                    <a:bodyPr/>
                    <a:lstStyle/>
                    <a:p>
                      <a:pPr lvl="0" algn="ctr" fontAlgn="ctr"/>
                      <a:endParaRPr lang="de-DE" sz="1600" b="1" i="0" u="none" strike="noStrike" dirty="0">
                        <a:solidFill>
                          <a:srgbClr val="000000"/>
                        </a:solidFill>
                        <a:effectLst/>
                        <a:latin typeface="Arial"/>
                        <a:cs typeface="Arial"/>
                      </a:endParaRPr>
                    </a:p>
                  </a:txBody>
                  <a:tcPr marL="8930" marR="8930" marT="893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tr>
              <a:tr h="505294">
                <a:tc>
                  <a:txBody>
                    <a:bodyPr/>
                    <a:lstStyle/>
                    <a:p>
                      <a:pPr lvl="0" algn="ctr" fontAlgn="ctr"/>
                      <a:r>
                        <a:rPr lang="de-DE" sz="1600" b="1" i="0" u="none" strike="noStrike" dirty="0">
                          <a:solidFill>
                            <a:srgbClr val="000000"/>
                          </a:solidFill>
                          <a:effectLst/>
                          <a:latin typeface="Arial"/>
                          <a:cs typeface="Arial"/>
                        </a:rPr>
                        <a:t>Voraussenden</a:t>
                      </a:r>
                    </a:p>
                  </a:txBody>
                  <a:tcPr marL="8930" marR="8930" marT="893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lvl="0" algn="ctr" fontAlgn="ctr"/>
                      <a:r>
                        <a:rPr lang="de-DE" sz="1600" b="1" i="0" u="none" strike="noStrike" dirty="0">
                          <a:solidFill>
                            <a:srgbClr val="000000"/>
                          </a:solidFill>
                          <a:effectLst/>
                          <a:latin typeface="Arial"/>
                          <a:cs typeface="Arial"/>
                        </a:rPr>
                        <a:t>10</a:t>
                      </a:r>
                    </a:p>
                  </a:txBody>
                  <a:tcPr marL="8930" marR="8930" marT="893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lvl="0" algn="ctr" fontAlgn="ctr"/>
                      <a:r>
                        <a:rPr lang="de-DE" sz="1600" b="1" i="0" u="none" strike="noStrike" dirty="0">
                          <a:solidFill>
                            <a:srgbClr val="000000"/>
                          </a:solidFill>
                          <a:effectLst/>
                          <a:latin typeface="Arial"/>
                          <a:cs typeface="Arial"/>
                        </a:rPr>
                        <a:t>10</a:t>
                      </a:r>
                    </a:p>
                  </a:txBody>
                  <a:tcPr marL="8930" marR="8930" marT="893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lvl="0" algn="ctr" fontAlgn="ctr"/>
                      <a:r>
                        <a:rPr lang="de-DE" sz="1600" b="1" i="0" u="none" strike="noStrike" dirty="0">
                          <a:solidFill>
                            <a:srgbClr val="000000"/>
                          </a:solidFill>
                          <a:effectLst/>
                          <a:latin typeface="Arial"/>
                          <a:cs typeface="Arial"/>
                        </a:rPr>
                        <a:t>10</a:t>
                      </a:r>
                    </a:p>
                  </a:txBody>
                  <a:tcPr marL="8930" marR="8930" marT="893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505294">
                <a:tc>
                  <a:txBody>
                    <a:bodyPr/>
                    <a:lstStyle/>
                    <a:p>
                      <a:pPr lvl="0" algn="ctr" fontAlgn="ctr"/>
                      <a:r>
                        <a:rPr lang="de-DE" sz="1600" b="1" i="0" u="none" strike="noStrike" dirty="0">
                          <a:solidFill>
                            <a:srgbClr val="000000"/>
                          </a:solidFill>
                          <a:effectLst/>
                          <a:latin typeface="Arial"/>
                          <a:cs typeface="Arial"/>
                        </a:rPr>
                        <a:t>Ablegen u. Ablenkung</a:t>
                      </a:r>
                    </a:p>
                  </a:txBody>
                  <a:tcPr marL="8930" marR="8930" marT="893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lvl="0" algn="ctr" fontAlgn="ctr"/>
                      <a:r>
                        <a:rPr lang="de-DE" sz="1600" b="1" i="0" u="none" strike="noStrike" dirty="0">
                          <a:solidFill>
                            <a:srgbClr val="000000"/>
                          </a:solidFill>
                          <a:effectLst/>
                          <a:latin typeface="Arial"/>
                          <a:cs typeface="Arial"/>
                        </a:rPr>
                        <a:t>10</a:t>
                      </a:r>
                    </a:p>
                  </a:txBody>
                  <a:tcPr marL="8930" marR="8930" marT="893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lvl="0" algn="ctr" fontAlgn="ctr"/>
                      <a:r>
                        <a:rPr lang="de-DE" sz="1600" b="1" i="0" u="none" strike="noStrike" dirty="0">
                          <a:solidFill>
                            <a:srgbClr val="000000"/>
                          </a:solidFill>
                          <a:effectLst/>
                          <a:latin typeface="Arial"/>
                          <a:cs typeface="Arial"/>
                        </a:rPr>
                        <a:t>10</a:t>
                      </a:r>
                    </a:p>
                  </a:txBody>
                  <a:tcPr marL="8930" marR="8930" marT="893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lvl="0" algn="ctr" fontAlgn="ctr"/>
                      <a:r>
                        <a:rPr lang="de-DE" sz="1600" b="1" i="0" u="none" strike="noStrike" dirty="0">
                          <a:solidFill>
                            <a:srgbClr val="000000"/>
                          </a:solidFill>
                          <a:effectLst/>
                          <a:latin typeface="Arial"/>
                          <a:cs typeface="Arial"/>
                        </a:rPr>
                        <a:t>10</a:t>
                      </a:r>
                    </a:p>
                  </a:txBody>
                  <a:tcPr marL="8930" marR="8930" marT="893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30167466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endParaRPr lang="de-DE" dirty="0">
              <a:solidFill>
                <a:prstClr val="white">
                  <a:tint val="75000"/>
                </a:prstClr>
              </a:solidFill>
            </a:endParaRPr>
          </a:p>
        </p:txBody>
      </p:sp>
      <p:sp>
        <p:nvSpPr>
          <p:cNvPr id="3" name="Fußzeilenplatzhalter 2"/>
          <p:cNvSpPr>
            <a:spLocks noGrp="1"/>
          </p:cNvSpPr>
          <p:nvPr>
            <p:ph type="ftr" sz="quarter" idx="11"/>
          </p:nvPr>
        </p:nvSpPr>
        <p:spPr/>
        <p:txBody>
          <a:bodyPr/>
          <a:lstStyle/>
          <a:p>
            <a:endParaRPr lang="de-DE" dirty="0">
              <a:solidFill>
                <a:prstClr val="white">
                  <a:tint val="75000"/>
                </a:prstClr>
              </a:solidFill>
            </a:endParaRPr>
          </a:p>
        </p:txBody>
      </p:sp>
      <p:sp>
        <p:nvSpPr>
          <p:cNvPr id="4" name="Foliennummernplatzhalter 3"/>
          <p:cNvSpPr>
            <a:spLocks noGrp="1"/>
          </p:cNvSpPr>
          <p:nvPr>
            <p:ph type="sldNum" sz="quarter" idx="12"/>
          </p:nvPr>
        </p:nvSpPr>
        <p:spPr/>
        <p:txBody>
          <a:bodyPr/>
          <a:lstStyle/>
          <a:p>
            <a:fld id="{FDFAC9F2-DE93-4337-A960-7224E08C4999}" type="slidenum">
              <a:rPr lang="de-DE" smtClean="0">
                <a:solidFill>
                  <a:prstClr val="white">
                    <a:tint val="75000"/>
                  </a:prstClr>
                </a:solidFill>
              </a:rPr>
              <a:pPr/>
              <a:t>9</a:t>
            </a:fld>
            <a:endParaRPr lang="de-DE">
              <a:solidFill>
                <a:prstClr val="white">
                  <a:tint val="75000"/>
                </a:prstClr>
              </a:solidFill>
            </a:endParaRPr>
          </a:p>
        </p:txBody>
      </p:sp>
      <p:graphicFrame>
        <p:nvGraphicFramePr>
          <p:cNvPr id="5" name="Tabelle 4"/>
          <p:cNvGraphicFramePr>
            <a:graphicFrameLocks noGrp="1"/>
          </p:cNvGraphicFramePr>
          <p:nvPr>
            <p:extLst>
              <p:ext uri="{D42A27DB-BD31-4B8C-83A1-F6EECF244321}">
                <p14:modId xmlns:p14="http://schemas.microsoft.com/office/powerpoint/2010/main" val="1765057429"/>
              </p:ext>
            </p:extLst>
          </p:nvPr>
        </p:nvGraphicFramePr>
        <p:xfrm>
          <a:off x="0" y="116632"/>
          <a:ext cx="9073010" cy="6726470"/>
        </p:xfrm>
        <a:graphic>
          <a:graphicData uri="http://schemas.openxmlformats.org/drawingml/2006/table">
            <a:tbl>
              <a:tblPr/>
              <a:tblGrid>
                <a:gridCol w="4224540">
                  <a:extLst>
                    <a:ext uri="{9D8B030D-6E8A-4147-A177-3AD203B41FA5}">
                      <a16:colId xmlns:a16="http://schemas.microsoft.com/office/drawing/2014/main" xmlns="" val="20000"/>
                    </a:ext>
                  </a:extLst>
                </a:gridCol>
                <a:gridCol w="1141758">
                  <a:extLst>
                    <a:ext uri="{9D8B030D-6E8A-4147-A177-3AD203B41FA5}">
                      <a16:colId xmlns:a16="http://schemas.microsoft.com/office/drawing/2014/main" xmlns="" val="20001"/>
                    </a:ext>
                  </a:extLst>
                </a:gridCol>
                <a:gridCol w="1141758">
                  <a:extLst>
                    <a:ext uri="{9D8B030D-6E8A-4147-A177-3AD203B41FA5}">
                      <a16:colId xmlns:a16="http://schemas.microsoft.com/office/drawing/2014/main" xmlns="" val="20002"/>
                    </a:ext>
                  </a:extLst>
                </a:gridCol>
                <a:gridCol w="1141758">
                  <a:extLst>
                    <a:ext uri="{9D8B030D-6E8A-4147-A177-3AD203B41FA5}">
                      <a16:colId xmlns:a16="http://schemas.microsoft.com/office/drawing/2014/main" xmlns="" val="20003"/>
                    </a:ext>
                  </a:extLst>
                </a:gridCol>
                <a:gridCol w="1423196">
                  <a:extLst>
                    <a:ext uri="{9D8B030D-6E8A-4147-A177-3AD203B41FA5}">
                      <a16:colId xmlns:a16="http://schemas.microsoft.com/office/drawing/2014/main" xmlns="" val="20004"/>
                    </a:ext>
                  </a:extLst>
                </a:gridCol>
              </a:tblGrid>
              <a:tr h="622986">
                <a:tc>
                  <a:txBody>
                    <a:bodyPr/>
                    <a:lstStyle/>
                    <a:p>
                      <a:pPr lvl="0" algn="ctr" fontAlgn="ctr"/>
                      <a:r>
                        <a:rPr lang="de-DE" sz="1600" b="1" i="0" u="none" strike="noStrike" dirty="0">
                          <a:solidFill>
                            <a:srgbClr val="000000"/>
                          </a:solidFill>
                          <a:effectLst/>
                          <a:latin typeface="Arial"/>
                          <a:cs typeface="Arial"/>
                        </a:rPr>
                        <a:t>Übung</a:t>
                      </a:r>
                    </a:p>
                  </a:txBody>
                  <a:tcPr marL="8930" marR="8930" marT="893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lvl="0" algn="ctr" fontAlgn="ctr"/>
                      <a:r>
                        <a:rPr lang="de-DE" sz="1600" b="1" i="0" u="none" strike="noStrike" dirty="0">
                          <a:solidFill>
                            <a:srgbClr val="000000"/>
                          </a:solidFill>
                          <a:effectLst/>
                          <a:latin typeface="Arial"/>
                          <a:cs typeface="Arial"/>
                        </a:rPr>
                        <a:t>IGP-V</a:t>
                      </a:r>
                    </a:p>
                  </a:txBody>
                  <a:tcPr marL="8930" marR="8930" marT="893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lvl="0" algn="ctr" fontAlgn="ctr"/>
                      <a:r>
                        <a:rPr lang="de-DE" sz="1600" b="1" i="0" u="none" strike="noStrike" dirty="0">
                          <a:solidFill>
                            <a:srgbClr val="000000"/>
                          </a:solidFill>
                          <a:effectLst/>
                          <a:latin typeface="Arial"/>
                          <a:cs typeface="Arial"/>
                        </a:rPr>
                        <a:t>IBGH-1</a:t>
                      </a:r>
                    </a:p>
                  </a:txBody>
                  <a:tcPr marL="8930" marR="8930" marT="893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lvl="0" algn="ctr" fontAlgn="ctr"/>
                      <a:r>
                        <a:rPr lang="de-DE" sz="1600" b="1" i="0" u="none" strike="noStrike" dirty="0">
                          <a:solidFill>
                            <a:srgbClr val="000000"/>
                          </a:solidFill>
                          <a:effectLst/>
                          <a:latin typeface="Arial"/>
                          <a:cs typeface="Arial"/>
                        </a:rPr>
                        <a:t>IBGH-2</a:t>
                      </a:r>
                    </a:p>
                  </a:txBody>
                  <a:tcPr marL="8930" marR="8930" marT="893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lvl="0" algn="ctr" fontAlgn="ctr"/>
                      <a:r>
                        <a:rPr lang="de-DE" sz="1600" b="1" i="0" u="none" strike="noStrike" dirty="0">
                          <a:solidFill>
                            <a:srgbClr val="000000"/>
                          </a:solidFill>
                          <a:effectLst/>
                          <a:latin typeface="Arial"/>
                          <a:cs typeface="Arial"/>
                        </a:rPr>
                        <a:t>IBGH-3</a:t>
                      </a:r>
                    </a:p>
                  </a:txBody>
                  <a:tcPr marL="8930" marR="8930" marT="893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00"/>
                  </a:ext>
                </a:extLst>
              </a:tr>
              <a:tr h="622986">
                <a:tc>
                  <a:txBody>
                    <a:bodyPr/>
                    <a:lstStyle/>
                    <a:p>
                      <a:pPr lvl="0" algn="ctr" fontAlgn="ctr"/>
                      <a:r>
                        <a:rPr lang="de-DE" sz="1600" b="1" i="0" u="none" strike="noStrike" dirty="0">
                          <a:solidFill>
                            <a:srgbClr val="000000"/>
                          </a:solidFill>
                          <a:effectLst/>
                          <a:latin typeface="Arial"/>
                          <a:cs typeface="Arial"/>
                        </a:rPr>
                        <a:t>Leinenführigkeit</a:t>
                      </a:r>
                    </a:p>
                  </a:txBody>
                  <a:tcPr marL="8930" marR="8930" marT="893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lvl="0" algn="ctr" fontAlgn="ctr"/>
                      <a:r>
                        <a:rPr lang="de-DE" sz="1600" b="1" i="0" u="none" strike="noStrike" dirty="0">
                          <a:solidFill>
                            <a:schemeClr val="bg1"/>
                          </a:solidFill>
                          <a:effectLst/>
                          <a:latin typeface="Arial"/>
                          <a:cs typeface="Arial"/>
                        </a:rPr>
                        <a:t>30</a:t>
                      </a:r>
                    </a:p>
                  </a:txBody>
                  <a:tcPr marL="8930" marR="8930" marT="4680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lvl="0" algn="ctr" fontAlgn="ctr"/>
                      <a:r>
                        <a:rPr lang="de-DE" sz="1600" b="1" i="0" u="none" strike="noStrike" dirty="0">
                          <a:solidFill>
                            <a:srgbClr val="CA0906"/>
                          </a:solidFill>
                          <a:effectLst/>
                          <a:latin typeface="Arial"/>
                          <a:cs typeface="Arial"/>
                        </a:rPr>
                        <a:t>30</a:t>
                      </a:r>
                    </a:p>
                  </a:txBody>
                  <a:tcPr marL="8930" marR="8930" marT="4680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lvl="0" algn="ctr" fontAlgn="ctr"/>
                      <a:r>
                        <a:rPr lang="de-DE" sz="1600" b="1" i="0" u="none" strike="noStrike" dirty="0">
                          <a:solidFill>
                            <a:srgbClr val="CA0906"/>
                          </a:solidFill>
                          <a:effectLst/>
                          <a:latin typeface="Arial"/>
                          <a:cs typeface="Arial"/>
                        </a:rPr>
                        <a:t>20</a:t>
                      </a:r>
                    </a:p>
                  </a:txBody>
                  <a:tcPr marL="8930" marR="8930" marT="4680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lvl="0" algn="ctr" fontAlgn="ctr"/>
                      <a:endParaRPr lang="de-DE" sz="1600" b="1" i="0" u="none" strike="noStrike" dirty="0">
                        <a:solidFill>
                          <a:srgbClr val="CA0906"/>
                        </a:solidFill>
                        <a:effectLst/>
                        <a:latin typeface="Arial"/>
                        <a:cs typeface="Arial"/>
                      </a:endParaRPr>
                    </a:p>
                  </a:txBody>
                  <a:tcPr marL="8930" marR="8930" marT="4680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01"/>
                  </a:ext>
                </a:extLst>
              </a:tr>
              <a:tr h="622986">
                <a:tc>
                  <a:txBody>
                    <a:bodyPr/>
                    <a:lstStyle/>
                    <a:p>
                      <a:pPr lvl="0" algn="ctr" fontAlgn="ctr"/>
                      <a:r>
                        <a:rPr lang="de-DE" sz="1600" b="1" i="0" u="none" strike="noStrike" dirty="0">
                          <a:solidFill>
                            <a:srgbClr val="000000"/>
                          </a:solidFill>
                          <a:effectLst/>
                          <a:latin typeface="Arial"/>
                          <a:cs typeface="Arial"/>
                        </a:rPr>
                        <a:t>Freifolge</a:t>
                      </a:r>
                    </a:p>
                  </a:txBody>
                  <a:tcPr marL="8930" marR="8930" marT="893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lvl="0" algn="ctr" fontAlgn="ctr"/>
                      <a:r>
                        <a:rPr lang="de-DE" sz="1600" b="1" i="0" u="none" strike="noStrike" dirty="0">
                          <a:solidFill>
                            <a:schemeClr val="bg1"/>
                          </a:solidFill>
                          <a:effectLst/>
                          <a:latin typeface="Arial"/>
                          <a:cs typeface="Arial"/>
                        </a:rPr>
                        <a:t>20</a:t>
                      </a:r>
                    </a:p>
                  </a:txBody>
                  <a:tcPr marL="8930" marR="8930" marT="4680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lvl="0" algn="ctr" fontAlgn="ctr"/>
                      <a:r>
                        <a:rPr lang="de-DE" sz="1600" b="1" i="0" u="none" strike="noStrike" dirty="0">
                          <a:solidFill>
                            <a:srgbClr val="CA0906"/>
                          </a:solidFill>
                          <a:effectLst/>
                          <a:latin typeface="Arial"/>
                          <a:cs typeface="Arial"/>
                        </a:rPr>
                        <a:t>30</a:t>
                      </a:r>
                    </a:p>
                  </a:txBody>
                  <a:tcPr marL="8930" marR="8930" marT="4680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lvl="0" algn="ctr" fontAlgn="ctr"/>
                      <a:r>
                        <a:rPr lang="de-DE" sz="1600" b="1" i="0" u="none" strike="noStrike" dirty="0">
                          <a:solidFill>
                            <a:srgbClr val="CA0906"/>
                          </a:solidFill>
                          <a:effectLst/>
                          <a:latin typeface="Arial"/>
                          <a:cs typeface="Arial"/>
                        </a:rPr>
                        <a:t>20</a:t>
                      </a:r>
                    </a:p>
                  </a:txBody>
                  <a:tcPr marL="8930" marR="8930" marT="4680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lvl="0" algn="ctr" fontAlgn="ctr"/>
                      <a:r>
                        <a:rPr lang="de-DE" sz="1600" b="1" i="0" u="none" strike="noStrike" dirty="0">
                          <a:solidFill>
                            <a:srgbClr val="CA0906"/>
                          </a:solidFill>
                          <a:effectLst/>
                          <a:latin typeface="Arial"/>
                          <a:cs typeface="Arial"/>
                        </a:rPr>
                        <a:t>20</a:t>
                      </a:r>
                    </a:p>
                  </a:txBody>
                  <a:tcPr marL="8930" marR="8930" marT="4680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02"/>
                  </a:ext>
                </a:extLst>
              </a:tr>
              <a:tr h="622986">
                <a:tc>
                  <a:txBody>
                    <a:bodyPr/>
                    <a:lstStyle/>
                    <a:p>
                      <a:pPr lvl="0" algn="ctr" fontAlgn="ctr"/>
                      <a:r>
                        <a:rPr lang="de-DE" sz="1600" b="1" i="0" u="none" strike="noStrike" dirty="0">
                          <a:solidFill>
                            <a:srgbClr val="000000"/>
                          </a:solidFill>
                          <a:effectLst/>
                          <a:latin typeface="Arial"/>
                          <a:cs typeface="Arial"/>
                        </a:rPr>
                        <a:t>Absitzen a</a:t>
                      </a:r>
                      <a:r>
                        <a:rPr lang="de-DE" sz="1600" b="1" i="0" u="none" strike="noStrike" dirty="0" smtClean="0">
                          <a:solidFill>
                            <a:srgbClr val="000000"/>
                          </a:solidFill>
                          <a:effectLst/>
                          <a:latin typeface="Arial"/>
                          <a:cs typeface="Arial"/>
                        </a:rPr>
                        <a:t>. d</a:t>
                      </a:r>
                      <a:r>
                        <a:rPr lang="de-DE" sz="1600" b="1" i="0" u="none" strike="noStrike" dirty="0">
                          <a:solidFill>
                            <a:srgbClr val="000000"/>
                          </a:solidFill>
                          <a:effectLst/>
                          <a:latin typeface="Arial"/>
                          <a:cs typeface="Arial"/>
                        </a:rPr>
                        <a:t>. Bewegung</a:t>
                      </a:r>
                    </a:p>
                  </a:txBody>
                  <a:tcPr marL="8930" marR="8930" marT="893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lvl="0" algn="ctr" fontAlgn="ctr"/>
                      <a:endParaRPr lang="de-DE" sz="1600" b="1" i="0" u="none" strike="noStrike" dirty="0">
                        <a:solidFill>
                          <a:schemeClr val="bg1"/>
                        </a:solidFill>
                        <a:effectLst/>
                        <a:latin typeface="Arial"/>
                        <a:cs typeface="Arial"/>
                      </a:endParaRPr>
                    </a:p>
                  </a:txBody>
                  <a:tcPr marL="8930" marR="8930" marT="4680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lvl="0" algn="ctr" fontAlgn="ctr"/>
                      <a:r>
                        <a:rPr lang="de-DE" sz="1600" b="1" i="0" u="none" strike="noStrike" dirty="0">
                          <a:solidFill>
                            <a:srgbClr val="CA0906"/>
                          </a:solidFill>
                          <a:effectLst/>
                          <a:latin typeface="Arial"/>
                          <a:cs typeface="Arial"/>
                        </a:rPr>
                        <a:t>15</a:t>
                      </a:r>
                    </a:p>
                  </a:txBody>
                  <a:tcPr marL="8930" marR="8930" marT="4680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lvl="0" algn="ctr" fontAlgn="ctr"/>
                      <a:r>
                        <a:rPr lang="de-DE" sz="1600" b="1" i="0" u="none" strike="noStrike" dirty="0">
                          <a:solidFill>
                            <a:srgbClr val="CA0906"/>
                          </a:solidFill>
                          <a:effectLst/>
                          <a:latin typeface="Arial"/>
                          <a:cs typeface="Arial"/>
                        </a:rPr>
                        <a:t>15</a:t>
                      </a:r>
                    </a:p>
                  </a:txBody>
                  <a:tcPr marL="8930" marR="8930" marT="4680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lvl="0" algn="ctr" fontAlgn="ctr"/>
                      <a:r>
                        <a:rPr lang="de-DE" sz="1600" b="1" i="0" u="none" strike="noStrike" dirty="0">
                          <a:solidFill>
                            <a:srgbClr val="CA0906"/>
                          </a:solidFill>
                          <a:effectLst/>
                          <a:latin typeface="Arial"/>
                          <a:cs typeface="Arial"/>
                        </a:rPr>
                        <a:t>10</a:t>
                      </a:r>
                    </a:p>
                  </a:txBody>
                  <a:tcPr marL="8930" marR="8930" marT="4680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extLst>
                  <a:ext uri="{0D108BD9-81ED-4DB2-BD59-A6C34878D82A}">
                    <a16:rowId xmlns:a16="http://schemas.microsoft.com/office/drawing/2014/main" xmlns="" val="10003"/>
                  </a:ext>
                </a:extLst>
              </a:tr>
              <a:tr h="622986">
                <a:tc>
                  <a:txBody>
                    <a:bodyPr/>
                    <a:lstStyle/>
                    <a:p>
                      <a:pPr lvl="0" algn="ctr" fontAlgn="ctr"/>
                      <a:r>
                        <a:rPr lang="de-DE" sz="1600" b="1" i="0" u="none" strike="noStrike" dirty="0">
                          <a:solidFill>
                            <a:srgbClr val="000000"/>
                          </a:solidFill>
                          <a:effectLst/>
                          <a:latin typeface="Arial"/>
                          <a:cs typeface="Arial"/>
                        </a:rPr>
                        <a:t>Ablegen</a:t>
                      </a:r>
                      <a:r>
                        <a:rPr lang="de-DE" sz="1600" b="1" i="0" u="none" strike="noStrike" baseline="0" dirty="0">
                          <a:solidFill>
                            <a:srgbClr val="000000"/>
                          </a:solidFill>
                          <a:effectLst/>
                          <a:latin typeface="Arial"/>
                          <a:cs typeface="Arial"/>
                        </a:rPr>
                        <a:t> a</a:t>
                      </a:r>
                      <a:r>
                        <a:rPr lang="de-DE" sz="1600" b="1" i="0" u="none" strike="noStrike" baseline="0" dirty="0" smtClean="0">
                          <a:solidFill>
                            <a:srgbClr val="000000"/>
                          </a:solidFill>
                          <a:effectLst/>
                          <a:latin typeface="Arial"/>
                          <a:cs typeface="Arial"/>
                        </a:rPr>
                        <a:t>. d</a:t>
                      </a:r>
                      <a:r>
                        <a:rPr lang="de-DE" sz="1600" b="1" i="0" u="none" strike="noStrike" baseline="0" dirty="0">
                          <a:solidFill>
                            <a:srgbClr val="000000"/>
                          </a:solidFill>
                          <a:effectLst/>
                          <a:latin typeface="Arial"/>
                          <a:cs typeface="Arial"/>
                        </a:rPr>
                        <a:t>. Bewegung</a:t>
                      </a:r>
                      <a:endParaRPr lang="de-DE" sz="1600" b="1" i="0" u="none" strike="noStrike" dirty="0">
                        <a:solidFill>
                          <a:srgbClr val="000000"/>
                        </a:solidFill>
                        <a:effectLst/>
                        <a:latin typeface="Arial"/>
                        <a:cs typeface="Arial"/>
                      </a:endParaRPr>
                    </a:p>
                  </a:txBody>
                  <a:tcPr marL="8930" marR="8930" marT="8930" marB="0" anchor="b">
                    <a:lnL w="12700" cap="flat" cmpd="sng" algn="ctr">
                      <a:solidFill>
                        <a:srgbClr val="00000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lvl="0" algn="ctr" fontAlgn="ctr"/>
                      <a:r>
                        <a:rPr lang="de-DE" sz="1600" b="1" i="0" u="none" strike="noStrike" dirty="0">
                          <a:solidFill>
                            <a:schemeClr val="bg1"/>
                          </a:solidFill>
                          <a:effectLst/>
                          <a:latin typeface="Arial"/>
                          <a:cs typeface="Arial"/>
                        </a:rPr>
                        <a:t>15</a:t>
                      </a:r>
                    </a:p>
                  </a:txBody>
                  <a:tcPr marL="8930" marR="8930" marT="46800" marB="0" anchor="b">
                    <a:lnL w="12700" cap="flat" cmpd="sng" algn="ctr">
                      <a:solidFill>
                        <a:scrgbClr r="0" g="0" b="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lvl="0" algn="ctr" fontAlgn="ctr"/>
                      <a:r>
                        <a:rPr lang="de-DE" sz="1600" b="1" i="0" u="none" strike="noStrike" dirty="0">
                          <a:solidFill>
                            <a:srgbClr val="CA0906"/>
                          </a:solidFill>
                          <a:effectLst/>
                          <a:latin typeface="Arial"/>
                          <a:cs typeface="Arial"/>
                        </a:rPr>
                        <a:t>15</a:t>
                      </a:r>
                    </a:p>
                  </a:txBody>
                  <a:tcPr marL="8930" marR="8930" marT="4680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lvl="0" algn="ctr" fontAlgn="ctr"/>
                      <a:r>
                        <a:rPr lang="de-DE" sz="1600" b="1" i="0" u="none" strike="noStrike" dirty="0">
                          <a:solidFill>
                            <a:srgbClr val="CA0906"/>
                          </a:solidFill>
                          <a:effectLst/>
                          <a:latin typeface="Arial"/>
                          <a:cs typeface="Arial"/>
                        </a:rPr>
                        <a:t>15</a:t>
                      </a:r>
                    </a:p>
                  </a:txBody>
                  <a:tcPr marL="8930" marR="8930" marT="4680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lvl="0" algn="ctr" fontAlgn="ctr"/>
                      <a:r>
                        <a:rPr lang="de-DE" sz="1600" b="1" i="0" u="none" strike="noStrike" dirty="0">
                          <a:solidFill>
                            <a:srgbClr val="CA0906"/>
                          </a:solidFill>
                          <a:effectLst/>
                          <a:latin typeface="Arial"/>
                          <a:cs typeface="Arial"/>
                        </a:rPr>
                        <a:t>10</a:t>
                      </a:r>
                    </a:p>
                  </a:txBody>
                  <a:tcPr marL="8930" marR="8930" marT="46800" marB="0" anchor="b">
                    <a:lnL w="12700" cap="flat" cmpd="sng" algn="ctr">
                      <a:solidFill>
                        <a:srgbClr val="00000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extLst>
                  <a:ext uri="{0D108BD9-81ED-4DB2-BD59-A6C34878D82A}">
                    <a16:rowId xmlns:a16="http://schemas.microsoft.com/office/drawing/2014/main" xmlns="" val="10004"/>
                  </a:ext>
                </a:extLst>
              </a:tr>
              <a:tr h="622986">
                <a:tc>
                  <a:txBody>
                    <a:bodyPr/>
                    <a:lstStyle/>
                    <a:p>
                      <a:pPr lvl="0" algn="ctr" fontAlgn="ctr"/>
                      <a:r>
                        <a:rPr lang="de-DE" sz="1600" b="1" i="0" u="none" strike="noStrike" dirty="0">
                          <a:solidFill>
                            <a:srgbClr val="000000"/>
                          </a:solidFill>
                          <a:effectLst/>
                          <a:latin typeface="Arial"/>
                          <a:cs typeface="Arial"/>
                        </a:rPr>
                        <a:t>Steh a</a:t>
                      </a:r>
                      <a:r>
                        <a:rPr lang="de-DE" sz="1600" b="1" i="0" u="none" strike="noStrike" dirty="0" smtClean="0">
                          <a:solidFill>
                            <a:srgbClr val="000000"/>
                          </a:solidFill>
                          <a:effectLst/>
                          <a:latin typeface="Arial"/>
                          <a:cs typeface="Arial"/>
                        </a:rPr>
                        <a:t>. d. Schritt </a:t>
                      </a:r>
                      <a:endParaRPr lang="de-DE" sz="1600" b="1" i="0" u="none" strike="noStrike" dirty="0">
                        <a:solidFill>
                          <a:srgbClr val="000000"/>
                        </a:solidFill>
                        <a:effectLst/>
                        <a:latin typeface="Arial"/>
                        <a:cs typeface="Arial"/>
                      </a:endParaRPr>
                    </a:p>
                  </a:txBody>
                  <a:tcPr marL="8930" marR="8930" marT="893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lvl="0" algn="ctr" fontAlgn="ctr"/>
                      <a:endParaRPr lang="de-DE" sz="1600" b="1" i="0" u="none" strike="noStrike" dirty="0">
                        <a:solidFill>
                          <a:schemeClr val="bg1"/>
                        </a:solidFill>
                        <a:effectLst/>
                        <a:latin typeface="Arial"/>
                        <a:cs typeface="Arial"/>
                      </a:endParaRPr>
                    </a:p>
                  </a:txBody>
                  <a:tcPr marL="8930" marR="8930" marT="4680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lvl="0" algn="ctr" fontAlgn="ctr"/>
                      <a:r>
                        <a:rPr lang="de-DE" sz="1600" b="1" i="0" u="none" strike="noStrike" dirty="0">
                          <a:solidFill>
                            <a:srgbClr val="000000"/>
                          </a:solidFill>
                          <a:effectLst/>
                          <a:latin typeface="Arial"/>
                          <a:cs typeface="Arial"/>
                        </a:rPr>
                        <a:t> </a:t>
                      </a:r>
                    </a:p>
                  </a:txBody>
                  <a:tcPr marL="8930" marR="8930" marT="4680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lvl="0" algn="ctr" fontAlgn="ctr"/>
                      <a:endParaRPr lang="de-DE" sz="1600" b="1" i="0" u="none" strike="noStrike" dirty="0">
                        <a:solidFill>
                          <a:srgbClr val="CA0906"/>
                        </a:solidFill>
                        <a:effectLst/>
                        <a:latin typeface="Arial"/>
                        <a:cs typeface="Arial"/>
                      </a:endParaRPr>
                    </a:p>
                  </a:txBody>
                  <a:tcPr marL="8930" marR="8930" marT="4680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lvl="0" algn="ctr" fontAlgn="ctr"/>
                      <a:r>
                        <a:rPr lang="de-DE" sz="1600" b="1" i="0" u="none" strike="noStrike" dirty="0">
                          <a:solidFill>
                            <a:srgbClr val="CA0906"/>
                          </a:solidFill>
                          <a:effectLst/>
                          <a:latin typeface="Arial"/>
                          <a:cs typeface="Arial"/>
                        </a:rPr>
                        <a:t>10</a:t>
                      </a:r>
                    </a:p>
                  </a:txBody>
                  <a:tcPr marL="8930" marR="8930" marT="4680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extLst>
                  <a:ext uri="{0D108BD9-81ED-4DB2-BD59-A6C34878D82A}">
                    <a16:rowId xmlns:a16="http://schemas.microsoft.com/office/drawing/2014/main" xmlns="" val="10005"/>
                  </a:ext>
                </a:extLst>
              </a:tr>
              <a:tr h="622986">
                <a:tc>
                  <a:txBody>
                    <a:bodyPr/>
                    <a:lstStyle/>
                    <a:p>
                      <a:pPr lvl="0" algn="ctr" fontAlgn="ctr"/>
                      <a:r>
                        <a:rPr lang="de-DE" sz="1600" b="1" i="0" u="none" strike="noStrike" dirty="0">
                          <a:solidFill>
                            <a:srgbClr val="000000"/>
                          </a:solidFill>
                          <a:effectLst/>
                          <a:latin typeface="Arial"/>
                          <a:cs typeface="Arial"/>
                        </a:rPr>
                        <a:t>Bringen ebene Erde</a:t>
                      </a:r>
                    </a:p>
                  </a:txBody>
                  <a:tcPr marL="8930" marR="8930" marT="8930" marB="0" anchor="b">
                    <a:lnL w="12700" cap="flat" cmpd="sng" algn="ctr">
                      <a:solidFill>
                        <a:srgbClr val="00000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lvl="0" algn="ctr" fontAlgn="ctr"/>
                      <a:r>
                        <a:rPr lang="de-DE" sz="1600" b="1" i="0" u="none" strike="noStrike" dirty="0">
                          <a:solidFill>
                            <a:schemeClr val="bg1"/>
                          </a:solidFill>
                          <a:effectLst/>
                          <a:latin typeface="Arial"/>
                          <a:cs typeface="Arial"/>
                        </a:rPr>
                        <a:t>15</a:t>
                      </a:r>
                    </a:p>
                  </a:txBody>
                  <a:tcPr marL="8930" marR="8930" marT="46800" marB="0" anchor="b">
                    <a:lnL w="12700" cap="flat" cmpd="sng" algn="ctr">
                      <a:solidFill>
                        <a:scrgbClr r="0" g="0" b="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lvl="0" algn="ctr" fontAlgn="ctr"/>
                      <a:endParaRPr lang="de-DE" sz="1600" b="1" i="0" u="none" strike="noStrike" dirty="0">
                        <a:solidFill>
                          <a:srgbClr val="CA0906"/>
                        </a:solidFill>
                        <a:effectLst/>
                        <a:latin typeface="Arial"/>
                        <a:cs typeface="Arial"/>
                      </a:endParaRPr>
                    </a:p>
                  </a:txBody>
                  <a:tcPr marL="8930" marR="8930" marT="4680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lvl="0" algn="ctr" fontAlgn="ctr"/>
                      <a:r>
                        <a:rPr lang="de-DE" sz="1600" b="1" i="0" u="none" strike="noStrike" dirty="0">
                          <a:solidFill>
                            <a:srgbClr val="CA0906"/>
                          </a:solidFill>
                          <a:effectLst/>
                          <a:latin typeface="Arial"/>
                          <a:cs typeface="Arial"/>
                        </a:rPr>
                        <a:t>10</a:t>
                      </a:r>
                    </a:p>
                  </a:txBody>
                  <a:tcPr marL="8930" marR="8930" marT="4680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lvl="0" algn="ctr" fontAlgn="ctr"/>
                      <a:r>
                        <a:rPr lang="de-DE" sz="1600" b="1" i="0" u="none" strike="noStrike" dirty="0">
                          <a:solidFill>
                            <a:srgbClr val="CA0906"/>
                          </a:solidFill>
                          <a:effectLst/>
                          <a:latin typeface="Arial"/>
                          <a:cs typeface="Arial"/>
                        </a:rPr>
                        <a:t>15</a:t>
                      </a:r>
                    </a:p>
                  </a:txBody>
                  <a:tcPr marL="8930" marR="8930" marT="46800" marB="0" anchor="b">
                    <a:lnL w="12700" cap="flat" cmpd="sng" algn="ctr">
                      <a:solidFill>
                        <a:srgbClr val="00000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extLst>
                  <a:ext uri="{0D108BD9-81ED-4DB2-BD59-A6C34878D82A}">
                    <a16:rowId xmlns:a16="http://schemas.microsoft.com/office/drawing/2014/main" xmlns="" val="10006"/>
                  </a:ext>
                </a:extLst>
              </a:tr>
              <a:tr h="622986">
                <a:tc>
                  <a:txBody>
                    <a:bodyPr/>
                    <a:lstStyle/>
                    <a:p>
                      <a:pPr lvl="0" algn="ctr" fontAlgn="ctr"/>
                      <a:r>
                        <a:rPr lang="de-DE" sz="1600" b="1" i="0" u="none" strike="noStrike" dirty="0">
                          <a:solidFill>
                            <a:srgbClr val="000000"/>
                          </a:solidFill>
                          <a:effectLst/>
                          <a:latin typeface="Arial"/>
                          <a:cs typeface="Arial"/>
                        </a:rPr>
                        <a:t>Sprung über Hürde (0,80 m)</a:t>
                      </a:r>
                    </a:p>
                  </a:txBody>
                  <a:tcPr marL="8930" marR="8930" marT="893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lvl="0" algn="ctr" fontAlgn="ctr"/>
                      <a:r>
                        <a:rPr lang="de-DE" sz="1600" b="1" i="0" u="none" strike="noStrike" dirty="0">
                          <a:solidFill>
                            <a:schemeClr val="bg1"/>
                          </a:solidFill>
                          <a:effectLst/>
                          <a:latin typeface="Arial"/>
                          <a:cs typeface="Arial"/>
                        </a:rPr>
                        <a:t>10</a:t>
                      </a:r>
                    </a:p>
                  </a:txBody>
                  <a:tcPr marL="8930" marR="8930" marT="4680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lvl="0" algn="ctr" fontAlgn="ctr"/>
                      <a:endParaRPr lang="de-DE" sz="1600" b="1" i="0" u="none" strike="noStrike" dirty="0">
                        <a:solidFill>
                          <a:srgbClr val="CA0906"/>
                        </a:solidFill>
                        <a:effectLst/>
                        <a:latin typeface="Arial"/>
                        <a:cs typeface="Arial"/>
                      </a:endParaRPr>
                    </a:p>
                  </a:txBody>
                  <a:tcPr marL="8930" marR="8930" marT="4680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lvl="0" algn="ctr" fontAlgn="ctr"/>
                      <a:endParaRPr lang="de-DE" sz="1600" b="1" i="0" u="none" strike="noStrike" dirty="0">
                        <a:solidFill>
                          <a:srgbClr val="CA0906"/>
                        </a:solidFill>
                        <a:effectLst/>
                        <a:latin typeface="Arial"/>
                        <a:cs typeface="Arial"/>
                      </a:endParaRPr>
                    </a:p>
                  </a:txBody>
                  <a:tcPr marL="8930" marR="8930" marT="4680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lvl="0" algn="ctr" fontAlgn="ctr"/>
                      <a:endParaRPr lang="de-DE" sz="1600" b="1" i="0" u="none" strike="noStrike" dirty="0">
                        <a:solidFill>
                          <a:srgbClr val="CA0906"/>
                        </a:solidFill>
                        <a:effectLst/>
                        <a:latin typeface="Arial"/>
                        <a:cs typeface="Arial"/>
                      </a:endParaRPr>
                    </a:p>
                  </a:txBody>
                  <a:tcPr marL="8930" marR="8930" marT="4680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extLst>
                  <a:ext uri="{0D108BD9-81ED-4DB2-BD59-A6C34878D82A}">
                    <a16:rowId xmlns:a16="http://schemas.microsoft.com/office/drawing/2014/main" xmlns="" val="10007"/>
                  </a:ext>
                </a:extLst>
              </a:tr>
              <a:tr h="622986">
                <a:tc>
                  <a:txBody>
                    <a:bodyPr/>
                    <a:lstStyle/>
                    <a:p>
                      <a:pPr lvl="0" algn="ctr" fontAlgn="ctr"/>
                      <a:r>
                        <a:rPr lang="de-DE" sz="1600" b="1" i="0" u="none" strike="noStrike" dirty="0">
                          <a:solidFill>
                            <a:srgbClr val="000000"/>
                          </a:solidFill>
                          <a:effectLst/>
                          <a:latin typeface="Arial"/>
                          <a:cs typeface="Arial"/>
                        </a:rPr>
                        <a:t>Bringen </a:t>
                      </a:r>
                      <a:r>
                        <a:rPr lang="de-DE" sz="1600" b="1" i="0" u="none" strike="noStrike" dirty="0" smtClean="0">
                          <a:solidFill>
                            <a:srgbClr val="000000"/>
                          </a:solidFill>
                          <a:effectLst/>
                          <a:latin typeface="Arial"/>
                          <a:cs typeface="Arial"/>
                        </a:rPr>
                        <a:t>Schrägwand(1,40 m )</a:t>
                      </a:r>
                      <a:endParaRPr lang="de-DE" sz="1600" b="1" i="0" u="none" strike="noStrike" dirty="0">
                        <a:solidFill>
                          <a:srgbClr val="000000"/>
                        </a:solidFill>
                        <a:effectLst/>
                        <a:latin typeface="Arial"/>
                        <a:cs typeface="Arial"/>
                      </a:endParaRPr>
                    </a:p>
                  </a:txBody>
                  <a:tcPr marL="8930" marR="8930" marT="8930" marB="0" anchor="b">
                    <a:lnL w="12700" cap="flat" cmpd="sng" algn="ctr">
                      <a:solidFill>
                        <a:srgbClr val="00000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lvl="0" algn="ctr" fontAlgn="ctr"/>
                      <a:endParaRPr lang="de-DE" sz="1600" b="1" i="0" u="none" strike="noStrike" dirty="0">
                        <a:solidFill>
                          <a:schemeClr val="bg1"/>
                        </a:solidFill>
                        <a:effectLst/>
                        <a:latin typeface="Arial"/>
                        <a:cs typeface="Arial"/>
                      </a:endParaRPr>
                    </a:p>
                  </a:txBody>
                  <a:tcPr marL="8930" marR="8930" marT="46800" marB="0" anchor="b">
                    <a:lnL w="12700" cap="flat" cmpd="sng" algn="ctr">
                      <a:solidFill>
                        <a:scrgbClr r="0" g="0" b="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lvl="0" algn="ctr" fontAlgn="ctr"/>
                      <a:endParaRPr lang="de-DE" sz="1600" b="1" i="0" u="none" strike="noStrike" dirty="0">
                        <a:solidFill>
                          <a:srgbClr val="CA0906"/>
                        </a:solidFill>
                        <a:effectLst/>
                        <a:latin typeface="Arial"/>
                        <a:cs typeface="Arial"/>
                      </a:endParaRPr>
                    </a:p>
                  </a:txBody>
                  <a:tcPr marL="8930" marR="8930" marT="4680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lvl="0" algn="ctr" fontAlgn="ctr"/>
                      <a:endParaRPr lang="de-DE" sz="1600" b="1" i="0" u="none" strike="noStrike" dirty="0">
                        <a:solidFill>
                          <a:srgbClr val="CA0906"/>
                        </a:solidFill>
                        <a:effectLst/>
                        <a:latin typeface="Arial"/>
                        <a:cs typeface="Arial"/>
                      </a:endParaRPr>
                    </a:p>
                  </a:txBody>
                  <a:tcPr marL="8930" marR="8930" marT="4680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lvl="0" algn="ctr" fontAlgn="ctr"/>
                      <a:r>
                        <a:rPr lang="de-DE" sz="1600" b="1" i="0" u="none" strike="noStrike" dirty="0">
                          <a:solidFill>
                            <a:srgbClr val="CA0906"/>
                          </a:solidFill>
                          <a:effectLst/>
                          <a:latin typeface="Arial"/>
                          <a:cs typeface="Arial"/>
                        </a:rPr>
                        <a:t>15</a:t>
                      </a:r>
                    </a:p>
                  </a:txBody>
                  <a:tcPr marL="8930" marR="8930" marT="46800" marB="0" anchor="b">
                    <a:lnL w="12700" cap="flat" cmpd="sng" algn="ctr">
                      <a:solidFill>
                        <a:srgbClr val="00000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extLst>
                  <a:ext uri="{0D108BD9-81ED-4DB2-BD59-A6C34878D82A}">
                    <a16:rowId xmlns:a16="http://schemas.microsoft.com/office/drawing/2014/main" xmlns="" val="10008"/>
                  </a:ext>
                </a:extLst>
              </a:tr>
              <a:tr h="622986">
                <a:tc>
                  <a:txBody>
                    <a:bodyPr/>
                    <a:lstStyle/>
                    <a:p>
                      <a:pPr lvl="0" algn="ctr" fontAlgn="ctr"/>
                      <a:r>
                        <a:rPr lang="de-DE" sz="1600" b="1" i="0" u="none" strike="noStrike" dirty="0">
                          <a:solidFill>
                            <a:srgbClr val="000000"/>
                          </a:solidFill>
                          <a:effectLst/>
                          <a:latin typeface="Arial"/>
                          <a:cs typeface="Arial"/>
                        </a:rPr>
                        <a:t>Voraussenden mit Hinlegen</a:t>
                      </a:r>
                    </a:p>
                  </a:txBody>
                  <a:tcPr marL="8930" marR="8930" marT="893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lvl="0" algn="ctr" fontAlgn="ctr"/>
                      <a:endParaRPr lang="de-DE" sz="1600" b="1" i="0" u="none" strike="noStrike" dirty="0">
                        <a:solidFill>
                          <a:schemeClr val="bg1"/>
                        </a:solidFill>
                        <a:effectLst/>
                        <a:latin typeface="Arial"/>
                        <a:cs typeface="Arial"/>
                      </a:endParaRPr>
                    </a:p>
                  </a:txBody>
                  <a:tcPr marL="8930" marR="8930" marT="4680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lvl="0" algn="ctr" fontAlgn="ctr"/>
                      <a:endParaRPr lang="de-DE" sz="1600" b="1" i="0" u="none" strike="noStrike" dirty="0">
                        <a:solidFill>
                          <a:srgbClr val="CA0906"/>
                        </a:solidFill>
                        <a:effectLst/>
                        <a:latin typeface="Arial"/>
                        <a:cs typeface="Arial"/>
                      </a:endParaRPr>
                    </a:p>
                  </a:txBody>
                  <a:tcPr marL="8930" marR="8930" marT="4680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lvl="0" algn="ctr" fontAlgn="ctr"/>
                      <a:r>
                        <a:rPr lang="de-DE" sz="1600" b="1" i="0" u="none" strike="noStrike" dirty="0">
                          <a:solidFill>
                            <a:srgbClr val="CA0906"/>
                          </a:solidFill>
                          <a:effectLst/>
                          <a:latin typeface="Arial"/>
                          <a:cs typeface="Arial"/>
                        </a:rPr>
                        <a:t>10</a:t>
                      </a:r>
                    </a:p>
                  </a:txBody>
                  <a:tcPr marL="8930" marR="8930" marT="4680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lvl="0" algn="ctr" fontAlgn="ctr"/>
                      <a:r>
                        <a:rPr lang="de-DE" sz="1600" b="1" i="0" u="none" strike="noStrike" dirty="0">
                          <a:solidFill>
                            <a:srgbClr val="CA0906"/>
                          </a:solidFill>
                          <a:effectLst/>
                          <a:latin typeface="Arial"/>
                          <a:cs typeface="Arial"/>
                        </a:rPr>
                        <a:t>10</a:t>
                      </a:r>
                    </a:p>
                  </a:txBody>
                  <a:tcPr marL="8930" marR="8930" marT="4680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09"/>
                  </a:ext>
                </a:extLst>
              </a:tr>
              <a:tr h="394879">
                <a:tc>
                  <a:txBody>
                    <a:bodyPr/>
                    <a:lstStyle/>
                    <a:p>
                      <a:pPr lvl="0" algn="ctr" fontAlgn="ctr"/>
                      <a:r>
                        <a:rPr lang="de-DE" sz="1600" b="1" i="0" u="none" strike="noStrike" dirty="0" smtClean="0">
                          <a:solidFill>
                            <a:srgbClr val="000000"/>
                          </a:solidFill>
                          <a:effectLst/>
                          <a:latin typeface="Arial"/>
                          <a:cs typeface="Arial"/>
                        </a:rPr>
                        <a:t>A</a:t>
                      </a:r>
                    </a:p>
                    <a:p>
                      <a:pPr lvl="0" algn="ctr" fontAlgn="ctr"/>
                      <a:r>
                        <a:rPr lang="de-DE" sz="1600" b="1" i="0" u="none" strike="noStrike" dirty="0" smtClean="0">
                          <a:solidFill>
                            <a:srgbClr val="000000"/>
                          </a:solidFill>
                          <a:effectLst/>
                          <a:latin typeface="Arial"/>
                          <a:cs typeface="Arial"/>
                        </a:rPr>
                        <a:t>Ablegen </a:t>
                      </a:r>
                      <a:r>
                        <a:rPr lang="de-DE" sz="1600" b="1" i="0" u="none" strike="noStrike" dirty="0">
                          <a:solidFill>
                            <a:srgbClr val="000000"/>
                          </a:solidFill>
                          <a:effectLst/>
                          <a:latin typeface="Arial"/>
                          <a:cs typeface="Arial"/>
                        </a:rPr>
                        <a:t>unter Ablenkung</a:t>
                      </a:r>
                    </a:p>
                  </a:txBody>
                  <a:tcPr marL="8930" marR="8930" marT="893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lvl="0" algn="ctr" fontAlgn="ctr"/>
                      <a:r>
                        <a:rPr lang="de-DE" sz="1600" b="1" i="0" u="none" strike="noStrike" dirty="0">
                          <a:solidFill>
                            <a:schemeClr val="bg1"/>
                          </a:solidFill>
                          <a:effectLst/>
                          <a:latin typeface="Arial"/>
                          <a:cs typeface="Arial"/>
                        </a:rPr>
                        <a:t>10</a:t>
                      </a:r>
                    </a:p>
                  </a:txBody>
                  <a:tcPr marL="8930" marR="8930" marT="4680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lvl="0" algn="ctr" fontAlgn="ctr"/>
                      <a:r>
                        <a:rPr lang="de-DE" sz="1600" b="1" i="0" u="none" strike="noStrike" dirty="0">
                          <a:solidFill>
                            <a:srgbClr val="CA0906"/>
                          </a:solidFill>
                          <a:effectLst/>
                          <a:latin typeface="Arial"/>
                          <a:cs typeface="Arial"/>
                        </a:rPr>
                        <a:t>10</a:t>
                      </a:r>
                    </a:p>
                  </a:txBody>
                  <a:tcPr marL="8930" marR="8930" marT="4680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lvl="0" algn="ctr" fontAlgn="ctr"/>
                      <a:r>
                        <a:rPr lang="de-DE" sz="1600" b="1" i="0" u="none" strike="noStrike" dirty="0">
                          <a:solidFill>
                            <a:srgbClr val="CA0906"/>
                          </a:solidFill>
                          <a:effectLst/>
                          <a:latin typeface="Arial"/>
                          <a:cs typeface="Arial"/>
                        </a:rPr>
                        <a:t>10</a:t>
                      </a:r>
                    </a:p>
                  </a:txBody>
                  <a:tcPr marL="8930" marR="8930" marT="4680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lvl="0" algn="ctr" fontAlgn="ctr"/>
                      <a:r>
                        <a:rPr lang="de-DE" sz="1600" b="1" i="0" u="none" strike="noStrike" dirty="0">
                          <a:solidFill>
                            <a:srgbClr val="CA0906"/>
                          </a:solidFill>
                          <a:effectLst/>
                          <a:latin typeface="Arial"/>
                          <a:cs typeface="Arial"/>
                        </a:rPr>
                        <a:t>10</a:t>
                      </a:r>
                    </a:p>
                  </a:txBody>
                  <a:tcPr marL="8930" marR="8930" marT="4680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10"/>
                  </a:ext>
                </a:extLst>
              </a:tr>
            </a:tbl>
          </a:graphicData>
        </a:graphic>
      </p:graphicFrame>
    </p:spTree>
    <p:extLst>
      <p:ext uri="{BB962C8B-B14F-4D97-AF65-F5344CB8AC3E}">
        <p14:creationId xmlns:p14="http://schemas.microsoft.com/office/powerpoint/2010/main" val="359795776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xmlns:p14="http://schemas.microsoft.com/office/powerpoint/2010/mai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nanke">
  <a:themeElements>
    <a:clrScheme name="Ananke">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nanke">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nanke">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0</TotalTime>
  <Words>1582</Words>
  <Application>Microsoft Office PowerPoint</Application>
  <PresentationFormat>Bildschirmpräsentation (4:3)</PresentationFormat>
  <Paragraphs>599</Paragraphs>
  <Slides>43</Slides>
  <Notes>2</Notes>
  <HiddenSlides>0</HiddenSlides>
  <MMClips>0</MMClips>
  <ScaleCrop>false</ScaleCrop>
  <HeadingPairs>
    <vt:vector size="4" baseType="variant">
      <vt:variant>
        <vt:lpstr>Design</vt:lpstr>
      </vt:variant>
      <vt:variant>
        <vt:i4>1</vt:i4>
      </vt:variant>
      <vt:variant>
        <vt:lpstr>Folientitel</vt:lpstr>
      </vt:variant>
      <vt:variant>
        <vt:i4>43</vt:i4>
      </vt:variant>
    </vt:vector>
  </HeadingPairs>
  <TitlesOfParts>
    <vt:vector size="44" baseType="lpstr">
      <vt:lpstr>Ananke</vt:lpstr>
      <vt:lpstr>Abteilung B (Unterordnung)</vt:lpstr>
      <vt:lpstr>PowerPoint-Präsentation</vt:lpstr>
      <vt:lpstr>Abteilung B  Anforderungen</vt:lpstr>
      <vt:lpstr>Abteilung B  LR Anforderung</vt:lpstr>
      <vt:lpstr>  Abt. B, Hörzeichen (HZ)  Wenn Hund Übung nach 3. HZ nicht ausführt      Abbruch der Übung ohne Bewertung (0 P.) die Prüfung kann fortgesetzt werden  Reaktion des Hundes auf HZ Direkte Annahme Freudige Ausführung  Verhalten von Stress, Angst entwertet Übung </vt:lpstr>
      <vt:lpstr>Abteilung B  Zusatz Hörzeichen</vt:lpstr>
      <vt:lpstr>Abteilung B  Zusatzhörzeichen </vt:lpstr>
      <vt:lpstr>PowerPoint-Präsentation</vt:lpstr>
      <vt:lpstr>PowerPoint-Präsentation</vt:lpstr>
      <vt:lpstr>PowerPoint-Präsentation</vt:lpstr>
      <vt:lpstr>PowerPoint-Präsentation</vt:lpstr>
      <vt:lpstr>Grundstellung (GS)  Beginn und Ende einer Übung</vt:lpstr>
      <vt:lpstr>Entwicklung + Abholen</vt:lpstr>
      <vt:lpstr>Abrufen - Vorsitz</vt:lpstr>
      <vt:lpstr>Überwechseln - Loben</vt:lpstr>
      <vt:lpstr> Positionsfehler</vt:lpstr>
      <vt:lpstr>Leinenführigkeit - Freifolge</vt:lpstr>
      <vt:lpstr>PowerPoint-Präsentation</vt:lpstr>
      <vt:lpstr>Sonderbestimmung BH-VT</vt:lpstr>
      <vt:lpstr>Sonderbestimmung BH-VT</vt:lpstr>
      <vt:lpstr>Schuss, zweimal, Kaliber 6 mm</vt:lpstr>
      <vt:lpstr>Leinenführigkeit + Freifolge</vt:lpstr>
      <vt:lpstr>Bewertung  Leinenführigkeit + Freifolge</vt:lpstr>
      <vt:lpstr>  Bewertung  Leinenführigkeit + Freifolge  </vt:lpstr>
      <vt:lpstr>Bewertung        Sitz + Steh (Normalschritt)</vt:lpstr>
      <vt:lpstr>Bewertung       Platz + Steh (Laufschritt)</vt:lpstr>
      <vt:lpstr>Bringholz</vt:lpstr>
      <vt:lpstr> Bringen, Ausführung  </vt:lpstr>
      <vt:lpstr>  Bringen, Ausführung  </vt:lpstr>
      <vt:lpstr>Bringen über die Hürde</vt:lpstr>
      <vt:lpstr>  Hürdensprung  Abstand mind. 4 m </vt:lpstr>
      <vt:lpstr>Kletterwand Höhe BGH 3 140 cm </vt:lpstr>
      <vt:lpstr>Kletterwand, Abstand mind. 4 m</vt:lpstr>
      <vt:lpstr>IGP 1          Klettersprung</vt:lpstr>
      <vt:lpstr>IGP 1 Klettersprung,  Hund folgt Hundeführer</vt:lpstr>
      <vt:lpstr>IGP 1  Klettersprung,  Hund folgt Hundeführer</vt:lpstr>
      <vt:lpstr>Bewertung      Voraussenden mit Hinlegen </vt:lpstr>
      <vt:lpstr>Entwertung  Voraussenden mit Hinlegen</vt:lpstr>
      <vt:lpstr>Entwertung  Voraussenden mit Hinlegen</vt:lpstr>
      <vt:lpstr>Entwertung  Voraussenden mit Hinlegen</vt:lpstr>
      <vt:lpstr>Ablegen unter Ablenkung </vt:lpstr>
      <vt:lpstr>Bewertung  Ablegen unter Ablenkung</vt:lpstr>
      <vt:lpstr>Entwertung  Ablegen unter Ablenkung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Geyer</dc:creator>
  <cp:lastModifiedBy>Geyer</cp:lastModifiedBy>
  <cp:revision>44</cp:revision>
  <dcterms:created xsi:type="dcterms:W3CDTF">2019-01-03T10:39:33Z</dcterms:created>
  <dcterms:modified xsi:type="dcterms:W3CDTF">2019-01-14T19:00:03Z</dcterms:modified>
</cp:coreProperties>
</file>